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5.tif" ContentType="image/tiff"/>
  <Override PartName="/ppt/media/image93.tif" ContentType="image/tiff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7.tif" ContentType="image/tiff"/>
  <Override PartName="/ppt/media/image12.png" ContentType="image/png"/>
  <Override PartName="/ppt/media/image37.png" ContentType="image/png"/>
  <Override PartName="/ppt/media/image88.png" ContentType="image/png"/>
  <Override PartName="/ppt/media/image62.tif" ContentType="image/tiff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36.png" ContentType="image/png"/>
  <Override PartName="/ppt/media/image11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94.tif" ContentType="image/tiff"/>
  <Override PartName="/ppt/media/image29.png" ContentType="image/png"/>
  <Override PartName="/ppt/media/image92.tif" ContentType="image/tiff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74.tif" ContentType="image/tiff"/>
  <Override PartName="/ppt/media/image23.png" ContentType="image/png"/>
  <Override PartName="/ppt/media/image73.tif" ContentType="image/tiff"/>
  <Override PartName="/ppt/media/image22.png" ContentType="image/png"/>
  <Override PartName="/ppt/media/image98.png" ContentType="image/png"/>
  <Override PartName="/ppt/media/image72.tif" ContentType="image/tiff"/>
  <Override PartName="/ppt/media/image45.png" ContentType="image/png"/>
  <Override PartName="/ppt/media/image96.png" ContentType="image/png"/>
  <Override PartName="/ppt/media/image70.tif" ContentType="image/tiff"/>
  <Override PartName="/ppt/media/image84.tif" ContentType="image/tiff"/>
  <Override PartName="/ppt/media/image19.png" ContentType="image/png"/>
  <Override PartName="/ppt/media/image69.tif" ContentType="image/tiff"/>
  <Override PartName="/ppt/media/image18.png" ContentType="image/png"/>
  <Override PartName="/ppt/media/image68.tif" ContentType="image/tiff"/>
  <Override PartName="/ppt/media/image17.png" ContentType="image/png"/>
  <Override PartName="/ppt/media/image42.tif" ContentType="image/tiff"/>
  <Override PartName="/ppt/media/image67.tif" ContentType="image/tiff"/>
  <Override PartName="/ppt/media/image15.png" ContentType="image/png"/>
  <Override PartName="/ppt/media/image65.tif" ContentType="image/tiff"/>
  <Override PartName="/ppt/media/image16.png" ContentType="image/png"/>
  <Override PartName="/ppt/media/image66.tif" ContentType="image/tiff"/>
  <Override PartName="/ppt/media/image10.png" ContentType="image/png"/>
  <Override PartName="/ppt/media/image13.png" ContentType="image/png"/>
  <Override PartName="/ppt/media/image38.png" ContentType="image/png"/>
  <Override PartName="/ppt/media/image89.png" ContentType="image/png"/>
  <Override PartName="/ppt/media/image8.png" ContentType="image/png"/>
  <Override PartName="/ppt/media/image63.tif" ContentType="image/tiff"/>
  <Override PartName="/ppt/media/image35.tif" ContentType="image/tiff"/>
  <Override PartName="/ppt/media/image28.tif" ContentType="image/tiff"/>
  <Override PartName="/ppt/media/image47.png" ContentType="image/png"/>
  <Override PartName="/ppt/media/image21.tif" ContentType="image/tiff"/>
  <Override PartName="/ppt/media/image14.tif" ContentType="image/tiff"/>
  <Override PartName="/ppt/media/image39.png" ContentType="image/png"/>
  <Override PartName="/ppt/media/image9.png" ContentType="image/png"/>
  <Override PartName="/ppt/media/image64.tif" ContentType="image/tiff"/>
  <Override PartName="/ppt/media/image40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97.png" ContentType="image/png"/>
  <Override PartName="/ppt/media/image71.tif" ContentType="image/tiff"/>
  <Override PartName="/ppt/media/image48.tif" ContentType="image/tiff"/>
  <Override PartName="/ppt/media/image20.png" ContentType="image/png"/>
  <Override PartName="/ppt/media/image77.jpeg" ContentType="image/jpe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tif" ContentType="image/tiff"/>
  <Override PartName="/ppt/media/image78.tif" ContentType="image/tiff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tif"/><Relationship Id="rId16" Type="http://schemas.openxmlformats.org/officeDocument/2006/relationships/slideLayout" Target="../slideLayouts/slideLayout1.xml"/><Relationship Id="rId17" Type="http://schemas.openxmlformats.org/officeDocument/2006/relationships/slideLayout" Target="../slideLayouts/slideLayout2.xml"/><Relationship Id="rId18" Type="http://schemas.openxmlformats.org/officeDocument/2006/relationships/slideLayout" Target="../slideLayouts/slideLayout3.xml"/><Relationship Id="rId19" Type="http://schemas.openxmlformats.org/officeDocument/2006/relationships/slideLayout" Target="../slideLayouts/slideLayout4.xml"/><Relationship Id="rId2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8.xml"/><Relationship Id="rId24" Type="http://schemas.openxmlformats.org/officeDocument/2006/relationships/slideLayout" Target="../slideLayouts/slideLayout9.xml"/><Relationship Id="rId25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11.xml"/><Relationship Id="rId2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tif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tif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tif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tif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tif"/><Relationship Id="rId15" Type="http://schemas.openxmlformats.org/officeDocument/2006/relationships/image" Target="../media/image49.png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7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8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1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6" name="CustomShape 10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2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9" name="CustomShape 13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" name="CustomShape 1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PlaceHolder 15"/>
          <p:cNvSpPr>
            <a:spLocks noGrp="1"/>
          </p:cNvSpPr>
          <p:nvPr>
            <p:ph type="title"/>
          </p:nvPr>
        </p:nvSpPr>
        <p:spPr>
          <a:xfrm>
            <a:off x="249840" y="3545280"/>
            <a:ext cx="10839600" cy="270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lnSpc>
                <a:spcPct val="93000"/>
              </a:lnSpc>
            </a:pPr>
            <a:r>
              <a:rPr b="1" lang="en-GB" sz="8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6"/>
          <p:cNvSpPr>
            <a:spLocks noGrp="1"/>
          </p:cNvSpPr>
          <p:nvPr>
            <p:ph type="body"/>
          </p:nvPr>
        </p:nvSpPr>
        <p:spPr>
          <a:xfrm>
            <a:off x="246960" y="1704960"/>
            <a:ext cx="10839600" cy="1660320"/>
          </a:xfrm>
          <a:prstGeom prst="rect">
            <a:avLst/>
          </a:prstGeom>
        </p:spPr>
        <p:txBody>
          <a:bodyPr lIns="0" rIns="0" tIns="0" bIns="0" anchor="b">
            <a:normAutofit fontScale="52000"/>
          </a:bodyPr>
          <a:p>
            <a:pPr>
              <a:lnSpc>
                <a:spcPct val="11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lvl="1" marL="546120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lvl="2" marL="747720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lvl="3" marL="960120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pPr lvl="4" marL="1158120" indent="-329760">
              <a:lnSpc>
                <a:spcPct val="110000"/>
              </a:lnSpc>
              <a:buClr>
                <a:srgbClr val="000000"/>
              </a:buClr>
              <a:buFont typeface="StarSymbol"/>
              <a:buChar char="»"/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7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24" name="ESS.png" descr=""/>
          <p:cNvPicPr/>
          <p:nvPr/>
        </p:nvPicPr>
        <p:blipFill>
          <a:blip r:embed="rId9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25" name="Group 18"/>
          <p:cNvGrpSpPr/>
          <p:nvPr/>
        </p:nvGrpSpPr>
        <p:grpSpPr>
          <a:xfrm>
            <a:off x="11017800" y="228960"/>
            <a:ext cx="1149840" cy="6269040"/>
            <a:chOff x="11017800" y="228960"/>
            <a:chExt cx="1149840" cy="6269040"/>
          </a:xfrm>
        </p:grpSpPr>
        <p:grpSp>
          <p:nvGrpSpPr>
            <p:cNvPr id="26" name="Group 19"/>
            <p:cNvGrpSpPr/>
            <p:nvPr/>
          </p:nvGrpSpPr>
          <p:grpSpPr>
            <a:xfrm>
              <a:off x="11091600" y="5391720"/>
              <a:ext cx="1059840" cy="1106280"/>
              <a:chOff x="11091600" y="5391720"/>
              <a:chExt cx="1059840" cy="1106280"/>
            </a:xfrm>
          </p:grpSpPr>
          <p:sp>
            <p:nvSpPr>
              <p:cNvPr id="27" name="CustomShape 20"/>
              <p:cNvSpPr/>
              <p:nvPr/>
            </p:nvSpPr>
            <p:spPr>
              <a:xfrm>
                <a:off x="11095200" y="6053040"/>
                <a:ext cx="170640" cy="24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8" name="logoill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11802600" y="6063120"/>
                <a:ext cx="239760" cy="2289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" name="mcstas-logo.pdf" descr=""/>
              <p:cNvPicPr/>
              <p:nvPr/>
            </p:nvPicPr>
            <p:blipFill>
              <a:blip r:embed="rId11"/>
              <a:stretch/>
            </p:blipFill>
            <p:spPr>
              <a:xfrm>
                <a:off x="11091600" y="5391720"/>
                <a:ext cx="1059840" cy="6228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0" name="image21.png" descr=""/>
              <p:cNvPicPr/>
              <p:nvPr/>
            </p:nvPicPr>
            <p:blipFill>
              <a:blip r:embed="rId12"/>
              <a:stretch/>
            </p:blipFill>
            <p:spPr>
              <a:xfrm>
                <a:off x="11486520" y="6123600"/>
                <a:ext cx="298440" cy="1090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1" name="ku-logo.pdf" descr=""/>
              <p:cNvPicPr/>
              <p:nvPr/>
            </p:nvPicPr>
            <p:blipFill>
              <a:blip r:embed="rId13"/>
              <a:stretch/>
            </p:blipFill>
            <p:spPr>
              <a:xfrm>
                <a:off x="11283120" y="6050880"/>
                <a:ext cx="187200" cy="2545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2" name="ESS_Logo_Frugal_Blue_cmyk.png" descr=""/>
              <p:cNvPicPr/>
              <p:nvPr/>
            </p:nvPicPr>
            <p:blipFill>
              <a:blip r:embed="rId14"/>
              <a:stretch/>
            </p:blipFill>
            <p:spPr>
              <a:xfrm>
                <a:off x="11405520" y="6278760"/>
                <a:ext cx="407520" cy="21924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3" name="Image" descr=""/>
            <p:cNvPicPr/>
            <p:nvPr/>
          </p:nvPicPr>
          <p:blipFill>
            <a:blip r:embed="rId15"/>
            <a:stretch/>
          </p:blipFill>
          <p:spPr>
            <a:xfrm>
              <a:off x="11017800" y="228960"/>
              <a:ext cx="1103760" cy="40266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4" name="CustomShape 21"/>
            <p:cNvSpPr/>
            <p:nvPr/>
          </p:nvSpPr>
          <p:spPr>
            <a:xfrm>
              <a:off x="11029680" y="4385160"/>
              <a:ext cx="1137960" cy="81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670" spc="-1" strike="noStrike"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6"/>
    <p:sldLayoutId id="2147483650" r:id="rId17"/>
    <p:sldLayoutId id="2147483651" r:id="rId18"/>
    <p:sldLayoutId id="2147483652" r:id="rId19"/>
    <p:sldLayoutId id="2147483653" r:id="rId20"/>
    <p:sldLayoutId id="2147483654" r:id="rId21"/>
    <p:sldLayoutId id="2147483655" r:id="rId22"/>
    <p:sldLayoutId id="2147483656" r:id="rId23"/>
    <p:sldLayoutId id="2147483657" r:id="rId24"/>
    <p:sldLayoutId id="2147483658" r:id="rId25"/>
    <p:sldLayoutId id="2147483659" r:id="rId26"/>
    <p:sldLayoutId id="2147483660" r:id="rId2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4" name="CustomShape 4" hidden="1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5" name="CustomShape 5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77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78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79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80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1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2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3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4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85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6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87" name="CustomShape 10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2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90" name="CustomShape 13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91" name="CustomShape 1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PlaceHolder 15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16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94" name="ESS.png" descr=""/>
          <p:cNvPicPr/>
          <p:nvPr/>
        </p:nvPicPr>
        <p:blipFill>
          <a:blip r:embed="rId9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95" name="Group 17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96" name="Group 18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97" name="CustomShape 19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8" name="logoill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9" name="mcstas-logo.pdf" descr=""/>
              <p:cNvPicPr/>
              <p:nvPr/>
            </p:nvPicPr>
            <p:blipFill>
              <a:blip r:embed="rId11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0" name="image21.png" descr=""/>
              <p:cNvPicPr/>
              <p:nvPr/>
            </p:nvPicPr>
            <p:blipFill>
              <a:blip r:embed="rId12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1" name="ku-logo.pdf" descr=""/>
              <p:cNvPicPr/>
              <p:nvPr/>
            </p:nvPicPr>
            <p:blipFill>
              <a:blip r:embed="rId13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2" name="ESS_Logo_Frugal_Blue_cmyk.png" descr=""/>
              <p:cNvPicPr/>
              <p:nvPr/>
            </p:nvPicPr>
            <p:blipFill>
              <a:blip r:embed="rId14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03" name="Image" descr=""/>
            <p:cNvPicPr/>
            <p:nvPr/>
          </p:nvPicPr>
          <p:blipFill>
            <a:blip r:embed="rId15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4" name="CustomShape 20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05" name="PlaceHolder 21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148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149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150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51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2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3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4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55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56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7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58" name="PlaceHolder 10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59" name="PlaceHolder 11"/>
          <p:cNvSpPr>
            <a:spLocks noGrp="1"/>
          </p:cNvSpPr>
          <p:nvPr>
            <p:ph type="title"/>
          </p:nvPr>
        </p:nvSpPr>
        <p:spPr>
          <a:xfrm>
            <a:off x="608760" y="273600"/>
            <a:ext cx="1096056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12"/>
          <p:cNvSpPr>
            <a:spLocks noGrp="1"/>
          </p:cNvSpPr>
          <p:nvPr>
            <p:ph type="body"/>
          </p:nvPr>
        </p:nvSpPr>
        <p:spPr>
          <a:xfrm>
            <a:off x="608760" y="1604520"/>
            <a:ext cx="10960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0" name="CustomShape 4" hidden="1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1" name="CustomShape 5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203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204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205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06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7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8" name="image21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09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10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11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12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213" name="CustomShape 10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2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6" name="CustomShape 13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17" name="CustomShape 1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PlaceHolder 15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16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414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6156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82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1026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17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grpSp>
        <p:nvGrpSpPr>
          <p:cNvPr id="221" name="Group 18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222" name="Group 19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223" name="CustomShape 20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24" name="logoill.pdf" descr=""/>
              <p:cNvPicPr/>
              <p:nvPr/>
            </p:nvPicPr>
            <p:blipFill>
              <a:blip r:embed="rId9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5" name="mcstas-logo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6" name="image21.png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7" name="ku-logo.pdf" descr=""/>
              <p:cNvPicPr/>
              <p:nvPr/>
            </p:nvPicPr>
            <p:blipFill>
              <a:blip r:embed="rId12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28" name="ESS_Logo_Frugal_Blue_cmyk.png" descr=""/>
              <p:cNvPicPr/>
              <p:nvPr/>
            </p:nvPicPr>
            <p:blipFill>
              <a:blip r:embed="rId13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29" name="Image" descr=""/>
            <p:cNvPicPr/>
            <p:nvPr/>
          </p:nvPicPr>
          <p:blipFill>
            <a:blip r:embed="rId14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30" name="CustomShape 21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pic>
        <p:nvPicPr>
          <p:cNvPr id="231" name="ESS.png" descr=""/>
          <p:cNvPicPr/>
          <p:nvPr/>
        </p:nvPicPr>
        <p:blipFill>
          <a:blip r:embed="rId15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tif"/><Relationship Id="rId7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4.tif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2.tif"/><Relationship Id="rId2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3.tif"/><Relationship Id="rId2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4.tif"/><Relationship Id="rId2" Type="http://schemas.openxmlformats.org/officeDocument/2006/relationships/image" Target="../media/image95.tif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2.tif"/><Relationship Id="rId2" Type="http://schemas.openxmlformats.org/officeDocument/2006/relationships/image" Target="../media/image63.tif"/><Relationship Id="rId3" Type="http://schemas.openxmlformats.org/officeDocument/2006/relationships/image" Target="../media/image64.tif"/><Relationship Id="rId4" Type="http://schemas.openxmlformats.org/officeDocument/2006/relationships/image" Target="../media/image65.tif"/><Relationship Id="rId5" Type="http://schemas.openxmlformats.org/officeDocument/2006/relationships/image" Target="../media/image66.tif"/><Relationship Id="rId6" Type="http://schemas.openxmlformats.org/officeDocument/2006/relationships/image" Target="../media/image67.tif"/><Relationship Id="rId7" Type="http://schemas.openxmlformats.org/officeDocument/2006/relationships/image" Target="../media/image68.tif"/><Relationship Id="rId8" Type="http://schemas.openxmlformats.org/officeDocument/2006/relationships/image" Target="../media/image69.tif"/><Relationship Id="rId9" Type="http://schemas.openxmlformats.org/officeDocument/2006/relationships/image" Target="../media/image70.tif"/><Relationship Id="rId10" Type="http://schemas.openxmlformats.org/officeDocument/2006/relationships/image" Target="../media/image71.tif"/><Relationship Id="rId11" Type="http://schemas.openxmlformats.org/officeDocument/2006/relationships/image" Target="../media/image72.tif"/><Relationship Id="rId12" Type="http://schemas.openxmlformats.org/officeDocument/2006/relationships/image" Target="../media/image73.tif"/><Relationship Id="rId13" Type="http://schemas.openxmlformats.org/officeDocument/2006/relationships/image" Target="../media/image74.tif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jpeg"/><Relationship Id="rId17" Type="http://schemas.openxmlformats.org/officeDocument/2006/relationships/image" Target="../media/image78.tif"/><Relationship Id="rId18" Type="http://schemas.openxmlformats.org/officeDocument/2006/relationships/image" Target="../media/image79.png"/><Relationship Id="rId19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49840" y="3545280"/>
            <a:ext cx="10839600" cy="2706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>
              <a:lnSpc>
                <a:spcPct val="93000"/>
              </a:lnSpc>
            </a:pPr>
            <a:r>
              <a:rPr b="1" lang="en-GB" sz="7600" spc="-1" strike="noStrike">
                <a:solidFill>
                  <a:srgbClr val="000000"/>
                </a:solidFill>
                <a:latin typeface="Arial"/>
                <a:ea typeface="Arial"/>
              </a:rPr>
              <a:t>Realistic Laue cameras</a:t>
            </a:r>
            <a:br/>
            <a:r>
              <a:rPr b="0" i="1" lang="en-GB" sz="3300" spc="-1" strike="noStrike">
                <a:solidFill>
                  <a:srgbClr val="000000"/>
                </a:solidFill>
                <a:latin typeface="Arial"/>
                <a:ea typeface="Arial"/>
              </a:rPr>
              <a:t>- using advanced McStas keywords and a look at polycrystal-samples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246960" y="1704960"/>
            <a:ext cx="10839600" cy="1660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grpSp>
        <p:nvGrpSpPr>
          <p:cNvPr id="271" name="Group 4"/>
          <p:cNvGrpSpPr/>
          <p:nvPr/>
        </p:nvGrpSpPr>
        <p:grpSpPr>
          <a:xfrm>
            <a:off x="7921440" y="1104840"/>
            <a:ext cx="983880" cy="1026720"/>
            <a:chOff x="7921440" y="1104840"/>
            <a:chExt cx="983880" cy="1026720"/>
          </a:xfrm>
        </p:grpSpPr>
        <p:grpSp>
          <p:nvGrpSpPr>
            <p:cNvPr id="272" name="Group 5"/>
            <p:cNvGrpSpPr/>
            <p:nvPr/>
          </p:nvGrpSpPr>
          <p:grpSpPr>
            <a:xfrm>
              <a:off x="7921440" y="1104840"/>
              <a:ext cx="983880" cy="847800"/>
              <a:chOff x="7921440" y="1104840"/>
              <a:chExt cx="983880" cy="847800"/>
            </a:xfrm>
          </p:grpSpPr>
          <p:pic>
            <p:nvPicPr>
              <p:cNvPr id="273" name="logoill.pdf" descr=""/>
              <p:cNvPicPr/>
              <p:nvPr/>
            </p:nvPicPr>
            <p:blipFill>
              <a:blip r:embed="rId1"/>
              <a:stretch/>
            </p:blipFill>
            <p:spPr>
              <a:xfrm>
                <a:off x="8581320" y="1728360"/>
                <a:ext cx="222120" cy="21240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4" name="mcstas-logo.pdf" descr=""/>
              <p:cNvPicPr/>
              <p:nvPr/>
            </p:nvPicPr>
            <p:blipFill>
              <a:blip r:embed="rId2"/>
              <a:stretch/>
            </p:blipFill>
            <p:spPr>
              <a:xfrm>
                <a:off x="7921440" y="1104840"/>
                <a:ext cx="983880" cy="57744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5" name="PSI-Logo_trans.png" descr=""/>
              <p:cNvPicPr/>
              <p:nvPr/>
            </p:nvPicPr>
            <p:blipFill>
              <a:blip r:embed="rId3"/>
              <a:stretch/>
            </p:blipFill>
            <p:spPr>
              <a:xfrm>
                <a:off x="8287920" y="1784880"/>
                <a:ext cx="276840" cy="100800"/>
              </a:xfrm>
              <a:prstGeom prst="rect">
                <a:avLst/>
              </a:prstGeom>
              <a:ln w="12600">
                <a:noFill/>
              </a:ln>
              <a:effectLst>
                <a:outerShdw algn="b" blurRad="0" dir="5400000" dist="50760" kx="0" ky="0" rotWithShape="0" sx="100000" sy="10000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276" name="ku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8098920" y="1716840"/>
                <a:ext cx="173520" cy="2358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7" name="DTU_logo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921440" y="1716840"/>
                <a:ext cx="162000" cy="23544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78" name="ESS_Logo_Frugal_Blue_cmyk.png" descr=""/>
            <p:cNvPicPr/>
            <p:nvPr/>
          </p:nvPicPr>
          <p:blipFill>
            <a:blip r:embed="rId6"/>
            <a:stretch/>
          </p:blipFill>
          <p:spPr>
            <a:xfrm>
              <a:off x="8212680" y="1928520"/>
              <a:ext cx="378000" cy="20304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SPLIT n MyArm = Arm()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ONLY meaningful in case of Monte Carlo choices after SPLIT point...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82" name="Line 4"/>
          <p:cNvSpPr/>
          <p:nvPr/>
        </p:nvSpPr>
        <p:spPr>
          <a:xfrm flipH="1">
            <a:off x="5098680" y="5146200"/>
            <a:ext cx="561600" cy="67464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5"/>
          <p:cNvSpPr/>
          <p:nvPr/>
        </p:nvSpPr>
        <p:spPr>
          <a:xfrm>
            <a:off x="5643360" y="4232160"/>
            <a:ext cx="892080" cy="892080"/>
          </a:xfrm>
          <a:prstGeom prst="ellipse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Line 6"/>
          <p:cNvSpPr/>
          <p:nvPr/>
        </p:nvSpPr>
        <p:spPr>
          <a:xfrm>
            <a:off x="5825160" y="3017880"/>
            <a:ext cx="94680" cy="104976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Line 7"/>
          <p:cNvSpPr/>
          <p:nvPr/>
        </p:nvSpPr>
        <p:spPr>
          <a:xfrm flipH="1">
            <a:off x="6309000" y="3006000"/>
            <a:ext cx="401760" cy="105300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Line 8"/>
          <p:cNvSpPr/>
          <p:nvPr/>
        </p:nvSpPr>
        <p:spPr>
          <a:xfrm flipH="1">
            <a:off x="6558840" y="3696840"/>
            <a:ext cx="1033560" cy="61200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9"/>
          <p:cNvSpPr/>
          <p:nvPr/>
        </p:nvSpPr>
        <p:spPr>
          <a:xfrm flipH="1" flipV="1">
            <a:off x="6728760" y="4674960"/>
            <a:ext cx="1000080" cy="36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SPLIT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Increase statistics beyond this point in the instrumentfile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SPLIT n MyArm = Arm()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AT somewhere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will “formulate an if-statement”: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for j=1:n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comp1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comp2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comp3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end (of instrument)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ONLY meaningful in case of Monte Carlo choices after SPLIT point...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91" name="Line 4"/>
          <p:cNvSpPr/>
          <p:nvPr/>
        </p:nvSpPr>
        <p:spPr>
          <a:xfrm flipH="1">
            <a:off x="5098680" y="5146200"/>
            <a:ext cx="561600" cy="67464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5"/>
          <p:cNvSpPr/>
          <p:nvPr/>
        </p:nvSpPr>
        <p:spPr>
          <a:xfrm>
            <a:off x="5643360" y="4232160"/>
            <a:ext cx="892080" cy="892080"/>
          </a:xfrm>
          <a:prstGeom prst="ellipse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Line 6"/>
          <p:cNvSpPr/>
          <p:nvPr/>
        </p:nvSpPr>
        <p:spPr>
          <a:xfrm>
            <a:off x="5825160" y="3017880"/>
            <a:ext cx="94680" cy="104976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7"/>
          <p:cNvSpPr/>
          <p:nvPr/>
        </p:nvSpPr>
        <p:spPr>
          <a:xfrm flipH="1">
            <a:off x="6309000" y="3006000"/>
            <a:ext cx="401760" cy="105300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Line 8"/>
          <p:cNvSpPr/>
          <p:nvPr/>
        </p:nvSpPr>
        <p:spPr>
          <a:xfrm flipH="1">
            <a:off x="6558840" y="3696840"/>
            <a:ext cx="1033560" cy="61200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9"/>
          <p:cNvSpPr/>
          <p:nvPr/>
        </p:nvSpPr>
        <p:spPr>
          <a:xfrm flipH="1" flipV="1">
            <a:off x="6728760" y="4674960"/>
            <a:ext cx="1000080" cy="360"/>
          </a:xfrm>
          <a:prstGeom prst="line">
            <a:avLst/>
          </a:prstGeom>
          <a:ln w="38160">
            <a:solidFill>
              <a:srgbClr val="0061ff"/>
            </a:solidFill>
            <a:miter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Rubredoxin copy.002.png" descr=""/>
          <p:cNvPicPr/>
          <p:nvPr/>
        </p:nvPicPr>
        <p:blipFill>
          <a:blip r:embed="rId1"/>
          <a:stretch/>
        </p:blipFill>
        <p:spPr>
          <a:xfrm>
            <a:off x="5011920" y="1671120"/>
            <a:ext cx="5275080" cy="3956040"/>
          </a:xfrm>
          <a:prstGeom prst="rect">
            <a:avLst/>
          </a:prstGeom>
          <a:ln w="12600">
            <a:noFill/>
          </a:ln>
        </p:spPr>
      </p:pic>
      <p:sp>
        <p:nvSpPr>
          <p:cNvPr id="498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Problem: McStas Single_crystal.comp “slow” for large unit cell diffraction studies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Example: Rubredoxin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01" name="Rubredoxin copy.001.png" descr=""/>
          <p:cNvPicPr/>
          <p:nvPr/>
        </p:nvPicPr>
        <p:blipFill>
          <a:blip r:embed="rId2"/>
          <a:stretch/>
        </p:blipFill>
        <p:spPr>
          <a:xfrm>
            <a:off x="1807560" y="2680200"/>
            <a:ext cx="5357880" cy="2481120"/>
          </a:xfrm>
          <a:prstGeom prst="rect">
            <a:avLst/>
          </a:prstGeom>
          <a:ln w="12600">
            <a:noFill/>
          </a:ln>
        </p:spPr>
      </p:pic>
      <p:sp>
        <p:nvSpPr>
          <p:cNvPr id="502" name="CustomShape 4"/>
          <p:cNvSpPr/>
          <p:nvPr/>
        </p:nvSpPr>
        <p:spPr>
          <a:xfrm>
            <a:off x="2431440" y="5911920"/>
            <a:ext cx="7316280" cy="343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3480" rIns="33480" tIns="33480" bIns="33480">
            <a:normAutofit fontScale="31000"/>
          </a:bodyPr>
          <a:p>
            <a:pPr lvl="1" marL="497160" indent="-225720">
              <a:lnSpc>
                <a:spcPct val="110000"/>
              </a:lnSpc>
              <a:spcBef>
                <a:spcPts val="1301"/>
              </a:spcBef>
              <a:buClr>
                <a:srgbClr val="ffffff"/>
              </a:buClr>
              <a:buSzPct val="75000"/>
              <a:buFont typeface="Symbol" charset="2"/>
              <a:buChar char=""/>
            </a:pPr>
            <a:r>
              <a:rPr b="0" lang="en-GB" sz="1829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Reflection list ~ 124 K reflections (still “small” in the PX world!!)</a:t>
            </a:r>
            <a:endParaRPr b="0" lang="en-GB" sz="1829" spc="-1" strike="noStrike">
              <a:latin typeface="Arial"/>
            </a:endParaRPr>
          </a:p>
        </p:txBody>
      </p:sp>
      <p:sp>
        <p:nvSpPr>
          <p:cNvPr id="503" name="CustomShape 5"/>
          <p:cNvSpPr/>
          <p:nvPr/>
        </p:nvSpPr>
        <p:spPr>
          <a:xfrm>
            <a:off x="1743120" y="226080"/>
            <a:ext cx="1496520" cy="29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1400" rIns="41400" tIns="41400" bIns="414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slight sidetrack….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2790" spc="-1" strike="noStrike">
                <a:solidFill>
                  <a:srgbClr val="000000"/>
                </a:solidFill>
                <a:latin typeface="Arial"/>
                <a:ea typeface="Arial"/>
              </a:rPr>
              <a:t>Algorithm improvement: Use incoming neutrons more efficiently - scatter each one on all possible reflections </a:t>
            </a:r>
            <a:endParaRPr b="0" lang="en-GB" sz="2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ff280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ff2800"/>
                </a:solidFill>
                <a:latin typeface="Arial"/>
                <a:ea typeface="Arial"/>
              </a:rPr>
              <a:t>Red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: Original algorithm, one incoming neutron used only once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365c0"/>
              </a:buClr>
              <a:buFont typeface="Symbol" charset="2"/>
              <a:buChar char=""/>
            </a:pPr>
            <a:r>
              <a:rPr b="1" lang="en-GB" sz="1800" spc="-1" strike="noStrike">
                <a:solidFill>
                  <a:srgbClr val="0365c0"/>
                </a:solidFill>
                <a:latin typeface="Arial"/>
                <a:ea typeface="Arial"/>
              </a:rPr>
              <a:t>Blue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: Improved algorithm, each incoming neutron scattered (via SPLIT keyword) all possible times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makes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estimate on average number of “active”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diffraction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spots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 - in the case Rubredoxin this is around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50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07" name="Algorithms.pdf" descr=""/>
          <p:cNvPicPr/>
          <p:nvPr/>
        </p:nvPicPr>
        <p:blipFill>
          <a:blip r:embed="rId1"/>
          <a:stretch/>
        </p:blipFill>
        <p:spPr>
          <a:xfrm>
            <a:off x="4251960" y="3332520"/>
            <a:ext cx="3674880" cy="2335320"/>
          </a:xfrm>
          <a:prstGeom prst="rect">
            <a:avLst/>
          </a:prstGeom>
          <a:ln w="12600">
            <a:noFill/>
          </a:ln>
        </p:spPr>
      </p:pic>
      <p:sp>
        <p:nvSpPr>
          <p:cNvPr id="508" name="CustomShape 4"/>
          <p:cNvSpPr/>
          <p:nvPr/>
        </p:nvSpPr>
        <p:spPr>
          <a:xfrm>
            <a:off x="1743120" y="226080"/>
            <a:ext cx="1496520" cy="29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1400" rIns="41400" tIns="41400" bIns="4140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slight sidetrack….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roup_member_450px.png" descr=""/>
          <p:cNvPicPr/>
          <p:nvPr/>
        </p:nvPicPr>
        <p:blipFill>
          <a:blip r:embed="rId1"/>
          <a:stretch/>
        </p:blipFill>
        <p:spPr>
          <a:xfrm>
            <a:off x="9509400" y="100800"/>
            <a:ext cx="2654280" cy="1623240"/>
          </a:xfrm>
          <a:prstGeom prst="rect">
            <a:avLst/>
          </a:prstGeom>
          <a:ln w="12600">
            <a:noFill/>
          </a:ln>
        </p:spPr>
      </p:pic>
      <p:sp>
        <p:nvSpPr>
          <p:cNvPr id="510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GROUP - components working in parallel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1579320" y="1927800"/>
            <a:ext cx="9312120" cy="3549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>
            <a:spAutoFit/>
          </a:bodyPr>
          <a:p>
            <a:pPr>
              <a:lnSpc>
                <a:spcPct val="110000"/>
              </a:lnSpc>
              <a:spcBef>
                <a:spcPts val="300"/>
              </a:spcBef>
            </a:pPr>
            <a:r>
              <a:rPr b="0" lang="en-GB" sz="1200" spc="-1" strike="noStrike">
                <a:solidFill>
                  <a:srgbClr val="ffffff"/>
                </a:solidFill>
                <a:latin typeface="Verdana"/>
                <a:ea typeface="Verdana"/>
              </a:rPr>
              <a:t>COMPONENT Mono1 = Monochromator_curved(...)</a:t>
            </a:r>
            <a:endParaRPr b="0" lang="en-GB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i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AT (0,0,-LMM) RELATIVE Cradle ROTATED (0,A1/2,0) RELATIVE Cradle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i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endParaRPr b="0" lang="en-GB" sz="19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b="0" lang="en-GB" sz="1900" spc="-1" strike="noStrike">
                <a:solidFill>
                  <a:srgbClr val="ffffff"/>
                </a:solidFill>
                <a:latin typeface="Verdana"/>
                <a:ea typeface="Verdana"/>
              </a:rPr>
              <a:t>COMPONENT Mono2 = Monochromator_curved(...)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i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AT (0,0,0) RELATIVE Cradle ROTATED (0,A2/2,0) RELATIVE Cradle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i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0" i="1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- One comp after the other is “tried” in sequential order until the neutron was SCATTERED.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Enrich component behaviour using EXTEND: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COMPONENT Mono1 = Monochromator_curved(...)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AT (0,0, -LMM) RELATIVE Cradle ROTATED (0,A1/2,0) RELATIVE Cradle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1; }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COMPONENT Mono2 = Monochromator_curved(...)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AT (0,0, 0) RELATIVE Cradle ROTATED (0,A2/2,0) RELATIVE Cradle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GROUP IN6Monoks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%{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if (SCATTERED) { myvar = 2 ;}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520" spc="-1" strike="noStrike">
                <a:solidFill>
                  <a:srgbClr val="000000"/>
                </a:solidFill>
                <a:latin typeface="Arial"/>
                <a:ea typeface="Arial"/>
              </a:rPr>
              <a:t>%}</a:t>
            </a:r>
            <a:endParaRPr b="0" lang="en-GB" sz="15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4" name="extending_pole.tiff" descr=""/>
          <p:cNvPicPr/>
          <p:nvPr/>
        </p:nvPicPr>
        <p:blipFill>
          <a:blip r:embed="rId1"/>
          <a:stretch/>
        </p:blipFill>
        <p:spPr>
          <a:xfrm>
            <a:off x="9094320" y="95040"/>
            <a:ext cx="3002760" cy="1566360"/>
          </a:xfrm>
          <a:prstGeom prst="rect">
            <a:avLst/>
          </a:prstGeom>
          <a:ln w="12600">
            <a:noFill/>
          </a:ln>
        </p:spPr>
      </p:pic>
      <p:sp>
        <p:nvSpPr>
          <p:cNvPr id="515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EXTEND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17" name="droppedImage.png" descr=""/>
          <p:cNvPicPr/>
          <p:nvPr/>
        </p:nvPicPr>
        <p:blipFill>
          <a:blip r:embed="rId2"/>
          <a:stretch/>
        </p:blipFill>
        <p:spPr>
          <a:xfrm>
            <a:off x="10228680" y="5192640"/>
            <a:ext cx="1146240" cy="1566360"/>
          </a:xfrm>
          <a:prstGeom prst="rect">
            <a:avLst/>
          </a:prstGeom>
          <a:ln w="12600">
            <a:noFill/>
          </a:ln>
        </p:spPr>
      </p:pic>
      <p:pic>
        <p:nvPicPr>
          <p:cNvPr id="518" name="Timeline_0578_Kern_Richie.png" descr=""/>
          <p:cNvPicPr/>
          <p:nvPr/>
        </p:nvPicPr>
        <p:blipFill>
          <a:blip r:embed="rId3"/>
          <a:stretch/>
        </p:blipFill>
        <p:spPr>
          <a:xfrm>
            <a:off x="9632880" y="4163760"/>
            <a:ext cx="1473120" cy="972360"/>
          </a:xfrm>
          <a:prstGeom prst="rect">
            <a:avLst/>
          </a:prstGeom>
          <a:ln w="12600"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10455120" y="3902040"/>
            <a:ext cx="693000" cy="17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>
              <a:lnSpc>
                <a:spcPct val="100000"/>
              </a:lnSpc>
            </a:pP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20" name="heckert_gnu.transp.small.png" descr=""/>
          <p:cNvPicPr/>
          <p:nvPr/>
        </p:nvPicPr>
        <p:blipFill>
          <a:blip r:embed="rId4"/>
          <a:stretch/>
        </p:blipFill>
        <p:spPr>
          <a:xfrm>
            <a:off x="11074320" y="4224600"/>
            <a:ext cx="896040" cy="877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WHEN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1774800" y="1706400"/>
            <a:ext cx="761760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267840" indent="-86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Syntax: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Mine = Yours(blah, blah)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WHEN (c-expression) AT (....)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marL="267840" indent="-86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Is very powerful when combined with EXTEND and user variables, or as a method to let input parameters select if certain components are active.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 marL="267840" indent="-86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Example: Use EXTEND to flag if neutron was scattered on one monochromator blade or another. Then later use WHEN to only show contribution from blade N at sample position?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COMPONENT Mon = PSD_monitor(...)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GB" sz="1700" spc="-1" strike="noStrike">
                <a:solidFill>
                  <a:srgbClr val="000000"/>
                </a:solidFill>
                <a:latin typeface="Arial"/>
                <a:ea typeface="Arial"/>
              </a:rPr>
              <a:t>WHEN (myvar==1) AT (0,0,0) RELATIVE Sample</a:t>
            </a:r>
            <a:endParaRPr b="0" lang="en-GB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110314DoneWhen.png" descr=""/>
          <p:cNvPicPr/>
          <p:nvPr/>
        </p:nvPicPr>
        <p:blipFill>
          <a:blip r:embed="rId1"/>
          <a:stretch/>
        </p:blipFill>
        <p:spPr>
          <a:xfrm>
            <a:off x="10047960" y="15840"/>
            <a:ext cx="2142000" cy="2124360"/>
          </a:xfrm>
          <a:prstGeom prst="rect">
            <a:avLst/>
          </a:prstGeom>
          <a:ln w="12600">
            <a:noFill/>
          </a:ln>
        </p:spPr>
      </p:pic>
      <p:sp>
        <p:nvSpPr>
          <p:cNvPr id="524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25" name="droppedImage.png" descr=""/>
          <p:cNvPicPr/>
          <p:nvPr/>
        </p:nvPicPr>
        <p:blipFill>
          <a:blip r:embed="rId2"/>
          <a:stretch/>
        </p:blipFill>
        <p:spPr>
          <a:xfrm>
            <a:off x="10228680" y="5192640"/>
            <a:ext cx="1146240" cy="1566360"/>
          </a:xfrm>
          <a:prstGeom prst="rect">
            <a:avLst/>
          </a:prstGeom>
          <a:ln w="12600">
            <a:noFill/>
          </a:ln>
        </p:spPr>
      </p:pic>
      <p:pic>
        <p:nvPicPr>
          <p:cNvPr id="526" name="Timeline_0578_Kern_Richie.png" descr=""/>
          <p:cNvPicPr/>
          <p:nvPr/>
        </p:nvPicPr>
        <p:blipFill>
          <a:blip r:embed="rId3"/>
          <a:stretch/>
        </p:blipFill>
        <p:spPr>
          <a:xfrm>
            <a:off x="9632880" y="4163760"/>
            <a:ext cx="1473120" cy="972360"/>
          </a:xfrm>
          <a:prstGeom prst="rect">
            <a:avLst/>
          </a:prstGeom>
          <a:ln w="12600">
            <a:noFill/>
          </a:ln>
        </p:spPr>
      </p:pic>
      <p:sp>
        <p:nvSpPr>
          <p:cNvPr id="527" name="CustomShape 4"/>
          <p:cNvSpPr/>
          <p:nvPr/>
        </p:nvSpPr>
        <p:spPr>
          <a:xfrm>
            <a:off x="10455120" y="3902040"/>
            <a:ext cx="693000" cy="17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>
              <a:lnSpc>
                <a:spcPct val="100000"/>
              </a:lnSpc>
            </a:pPr>
            <a:r>
              <a:rPr b="0" i="1" lang="en-GB" sz="800" spc="-1" strike="noStrike">
                <a:solidFill>
                  <a:srgbClr val="000000"/>
                </a:solidFill>
                <a:latin typeface="Arial"/>
                <a:ea typeface="Arial"/>
              </a:rPr>
              <a:t>K &amp; R. /  GNU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528" name="heckert_gnu.transp.small.png" descr=""/>
          <p:cNvPicPr/>
          <p:nvPr/>
        </p:nvPicPr>
        <p:blipFill>
          <a:blip r:embed="rId4"/>
          <a:stretch/>
        </p:blipFill>
        <p:spPr>
          <a:xfrm>
            <a:off x="11074320" y="4224600"/>
            <a:ext cx="896040" cy="877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myself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an Arm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neutrons...)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somewhere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myself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32" name="article-1043871-0240B7CC00000578-453_468x297.tiff" descr=""/>
          <p:cNvPicPr/>
          <p:nvPr/>
        </p:nvPicPr>
        <p:blipFill>
          <a:blip r:embed="rId1"/>
          <a:stretch/>
        </p:blipFill>
        <p:spPr>
          <a:xfrm>
            <a:off x="7245720" y="3702240"/>
            <a:ext cx="3163680" cy="2007720"/>
          </a:xfrm>
          <a:prstGeom prst="rect">
            <a:avLst/>
          </a:prstGeom>
          <a:ln w="12600">
            <a:noFill/>
          </a:ln>
        </p:spPr>
      </p:pic>
      <p:sp>
        <p:nvSpPr>
          <p:cNvPr id="533" name="CustomShape 4"/>
          <p:cNvSpPr/>
          <p:nvPr/>
        </p:nvSpPr>
        <p:spPr>
          <a:xfrm>
            <a:off x="7534080" y="5296320"/>
            <a:ext cx="1163880" cy="29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>
              <a:lnSpc>
                <a:spcPct val="100000"/>
              </a:lnSpc>
            </a:pPr>
            <a:r>
              <a:rPr b="0" i="1" lang="en-GB" sz="16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myself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an Arm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neutrons...)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somewhere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myself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11267640" y="6588720"/>
            <a:ext cx="238320" cy="221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37" name="article-1043871-0240B7CC00000578-453_468x297.tiff" descr=""/>
          <p:cNvPicPr/>
          <p:nvPr/>
        </p:nvPicPr>
        <p:blipFill>
          <a:blip r:embed="rId1"/>
          <a:stretch/>
        </p:blipFill>
        <p:spPr>
          <a:xfrm>
            <a:off x="7028280" y="3593520"/>
            <a:ext cx="3163680" cy="2007720"/>
          </a:xfrm>
          <a:prstGeom prst="rect">
            <a:avLst/>
          </a:prstGeom>
          <a:ln w="12600">
            <a:noFill/>
          </a:ln>
        </p:spPr>
      </p:pic>
      <p:sp>
        <p:nvSpPr>
          <p:cNvPr id="538" name="CustomShape 4"/>
          <p:cNvSpPr/>
          <p:nvPr/>
        </p:nvSpPr>
        <p:spPr>
          <a:xfrm>
            <a:off x="5833800" y="5214960"/>
            <a:ext cx="1163880" cy="29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 algn="r">
              <a:lnSpc>
                <a:spcPct val="100000"/>
              </a:lnSpc>
            </a:pPr>
            <a:r>
              <a:rPr b="0" i="1" lang="en-GB" sz="16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2125800" y="1949400"/>
            <a:ext cx="5959800" cy="602280"/>
          </a:xfrm>
          <a:prstGeom prst="rect">
            <a:avLst/>
          </a:prstGeom>
          <a:solidFill>
            <a:srgbClr val="ffffff"/>
          </a:solidFill>
          <a:ln w="50760">
            <a:solidFill>
              <a:srgbClr val="9a403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 algn="r">
              <a:lnSpc>
                <a:spcPct val="100000"/>
              </a:lnSpc>
            </a:pPr>
            <a:r>
              <a:rPr b="1" i="1" lang="en-GB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JUMP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A goto. Be careful. Can be used in two situations: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myself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JUMP to an Arm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No coordinate transformations are applied... (Meaning that if the Arms you JUMP between do not coincide you will “move” / “reorient” the neutrons...)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Syntaxes: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somewhere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COMPONENT a=b(...)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343800" indent="-16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Arial"/>
              </a:rPr>
              <a:t>WHEN (expr) AT (...) JUMP somewhere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Shape 3"/>
          <p:cNvSpPr txBox="1"/>
          <p:nvPr/>
        </p:nvSpPr>
        <p:spPr>
          <a:xfrm>
            <a:off x="11267640" y="6588720"/>
            <a:ext cx="238320" cy="221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43" name="article-1043871-0240B7CC00000578-453_468x297.tiff" descr=""/>
          <p:cNvPicPr/>
          <p:nvPr/>
        </p:nvPicPr>
        <p:blipFill>
          <a:blip r:embed="rId1"/>
          <a:stretch/>
        </p:blipFill>
        <p:spPr>
          <a:xfrm>
            <a:off x="7028280" y="3593520"/>
            <a:ext cx="3163680" cy="2007720"/>
          </a:xfrm>
          <a:prstGeom prst="rect">
            <a:avLst/>
          </a:prstGeom>
          <a:ln w="12600">
            <a:noFill/>
          </a:ln>
        </p:spPr>
      </p:pic>
      <p:sp>
        <p:nvSpPr>
          <p:cNvPr id="544" name="CustomShape 4"/>
          <p:cNvSpPr/>
          <p:nvPr/>
        </p:nvSpPr>
        <p:spPr>
          <a:xfrm>
            <a:off x="5833800" y="5214960"/>
            <a:ext cx="1163880" cy="29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 algn="r">
              <a:lnSpc>
                <a:spcPct val="100000"/>
              </a:lnSpc>
            </a:pPr>
            <a:r>
              <a:rPr b="0" i="1" lang="en-GB" sz="1600" spc="-1" strike="noStrike">
                <a:solidFill>
                  <a:srgbClr val="ffffff"/>
                </a:solidFill>
                <a:latin typeface="Arial"/>
                <a:ea typeface="Arial"/>
              </a:rPr>
              <a:t>Van Halen...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45" name="CustomShape 5"/>
          <p:cNvSpPr/>
          <p:nvPr/>
        </p:nvSpPr>
        <p:spPr>
          <a:xfrm>
            <a:off x="2125800" y="1949400"/>
            <a:ext cx="5959800" cy="602280"/>
          </a:xfrm>
          <a:prstGeom prst="rect">
            <a:avLst/>
          </a:prstGeom>
          <a:solidFill>
            <a:srgbClr val="ffffff"/>
          </a:solidFill>
          <a:ln w="50760">
            <a:solidFill>
              <a:srgbClr val="9a403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6640" rIns="26640" tIns="26640" bIns="26640">
            <a:spAutoFit/>
          </a:bodyPr>
          <a:p>
            <a:pPr algn="r">
              <a:lnSpc>
                <a:spcPct val="100000"/>
              </a:lnSpc>
            </a:pPr>
            <a:r>
              <a:rPr b="1" i="1" lang="en-GB" sz="3600" spc="-1" strike="noStrike">
                <a:solidFill>
                  <a:srgbClr val="e32400"/>
                </a:solidFill>
                <a:latin typeface="Arial"/>
                <a:ea typeface="Arial"/>
              </a:rPr>
              <a:t>BEWARE - This IS a GOTO!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546" name="goto.tiff" descr=""/>
          <p:cNvPicPr/>
          <p:nvPr/>
        </p:nvPicPr>
        <p:blipFill>
          <a:blip r:embed="rId2"/>
          <a:stretch/>
        </p:blipFill>
        <p:spPr>
          <a:xfrm>
            <a:off x="3206160" y="1531080"/>
            <a:ext cx="4382280" cy="4838400"/>
          </a:xfrm>
          <a:prstGeom prst="rect">
            <a:avLst/>
          </a:prstGeom>
          <a:ln w="50760">
            <a:solidFill>
              <a:srgbClr val="9a403e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759680" y="1745280"/>
            <a:ext cx="9254880" cy="338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1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Polycrystals - how to describe them?</a:t>
            </a:r>
            <a:endParaRPr b="0" lang="en-GB" sz="2600" spc="-1" strike="noStrike">
              <a:latin typeface="Arial"/>
            </a:endParaRPr>
          </a:p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2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Combining a powder sample with a Single Crystal</a:t>
            </a:r>
            <a:endParaRPr b="0" lang="en-GB" sz="2600" spc="-1" strike="noStrike">
              <a:latin typeface="Arial"/>
            </a:endParaRPr>
          </a:p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3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Tricking the Single_crystal…</a:t>
            </a:r>
            <a:endParaRPr b="0" lang="en-GB" sz="2600" spc="-1" strike="noStrike">
              <a:latin typeface="Arial"/>
            </a:endParaRPr>
          </a:p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4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reminder of the GROUP and SPLIT keywords</a:t>
            </a:r>
            <a:endParaRPr b="0" lang="en-GB" sz="2600" spc="-1" strike="noStrike">
              <a:latin typeface="Arial"/>
            </a:endParaRPr>
          </a:p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5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The dangerous JUMP keyword</a:t>
            </a:r>
            <a:endParaRPr b="0" lang="en-GB" sz="2600" spc="-1" strike="noStrike">
              <a:latin typeface="Arial"/>
            </a:endParaRPr>
          </a:p>
          <a:p>
            <a:pPr marL="193680" indent="-193320">
              <a:lnSpc>
                <a:spcPct val="100000"/>
              </a:lnSpc>
              <a:spcBef>
                <a:spcPts val="799"/>
              </a:spcBef>
              <a:buSzPct val="100016"/>
              <a:buBlip>
                <a:blip r:embed="rId6"/>
              </a:buBlip>
            </a:pPr>
            <a:r>
              <a:rPr b="0" i="1" lang="en-GB" sz="2600" spc="-1" strike="noStrike">
                <a:solidFill>
                  <a:srgbClr val="000000"/>
                </a:solidFill>
                <a:latin typeface="Arial"/>
                <a:ea typeface="Arial"/>
              </a:rPr>
              <a:t>A look at the TOPAZ and SENJU instruments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Agenda</a:t>
            </a:r>
            <a:endParaRPr b="0" lang="en-GB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droppedImage.png" descr=""/>
          <p:cNvPicPr/>
          <p:nvPr/>
        </p:nvPicPr>
        <p:blipFill>
          <a:blip r:embed="rId1"/>
          <a:stretch/>
        </p:blipFill>
        <p:spPr>
          <a:xfrm>
            <a:off x="8377200" y="4663080"/>
            <a:ext cx="2278080" cy="1518480"/>
          </a:xfrm>
          <a:prstGeom prst="rect">
            <a:avLst/>
          </a:prstGeom>
          <a:ln w="12600">
            <a:noFill/>
          </a:ln>
        </p:spPr>
      </p:pic>
      <p:sp>
        <p:nvSpPr>
          <p:cNvPr id="548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COPY- inside instruments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GB" sz="1710" spc="-1" strike="noStrike">
                <a:solidFill>
                  <a:srgbClr val="000000"/>
                </a:solidFill>
                <a:latin typeface="Arial"/>
                <a:ea typeface="Arial"/>
              </a:rPr>
              <a:t>In instruments: (see ILL_H25.instr)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COMPONENT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H25_1 = Guide_gravity(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 </a:t>
            </a:r>
            <a:r>
              <a:rPr b="1" lang="en-GB" sz="1710" spc="-1" strike="noStrike">
                <a:solidFill>
                  <a:srgbClr val="0000b0"/>
                </a:solidFill>
                <a:latin typeface="Courier New"/>
                <a:ea typeface="Arial"/>
              </a:rPr>
              <a:t>w1=0.03, h1=0.2, w2=0.03, h2=0.2, l=L_H25_1,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00b0"/>
                </a:solidFill>
                <a:latin typeface="Courier New"/>
                <a:ea typeface="Arial"/>
              </a:rPr>
              <a:t>  </a:t>
            </a:r>
            <a:r>
              <a:rPr b="1" lang="en-GB" sz="1710" spc="-1" strike="noStrike">
                <a:solidFill>
                  <a:srgbClr val="0000b0"/>
                </a:solidFill>
                <a:latin typeface="Courier New"/>
                <a:ea typeface="Arial"/>
              </a:rPr>
              <a:t>R0=gR0, Qc=gQc, alpha=gAlpha, m=m, W=gW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AT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(0,0,Al_Thickness+gGap)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ROTATED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(0,Rh_H25_1,0)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COMPONENT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COPY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(H25_1) =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COPY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(H25_1)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AT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(0,0,L_H25_1+gGap)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ROTATED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(0,Rh_H25_1,0)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COMPONENT COPY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(H25_1) =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COPY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(H25_1)(</a:t>
            </a:r>
            <a:r>
              <a:rPr b="1" lang="en-GB" sz="1710" spc="-1" strike="noStrike">
                <a:solidFill>
                  <a:srgbClr val="0000b0"/>
                </a:solidFill>
                <a:latin typeface="Courier New"/>
                <a:ea typeface="Arial"/>
              </a:rPr>
              <a:t>W=2*gW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)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AT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(0,0,L_H25_1+gGap)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  <a:p>
            <a:pPr marL="326520" indent="-154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ROTATED</a:t>
            </a:r>
            <a:r>
              <a:rPr b="1" lang="en-GB" sz="1710" spc="-1" strike="noStrike">
                <a:solidFill>
                  <a:srgbClr val="000000"/>
                </a:solidFill>
                <a:latin typeface="Courier New"/>
                <a:ea typeface="Arial"/>
              </a:rPr>
              <a:t> (0,Rh_H25_1,0) </a:t>
            </a:r>
            <a:r>
              <a:rPr b="1" lang="en-GB" sz="1710" spc="-1" strike="noStrike">
                <a:solidFill>
                  <a:srgbClr val="00b000"/>
                </a:solidFill>
                <a:latin typeface="Courier New"/>
                <a:ea typeface="Arial"/>
              </a:rPr>
              <a:t>RELATIVE PREVIOUS</a:t>
            </a:r>
            <a:endParaRPr b="0" lang="en-GB" sz="17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pic>
        <p:nvPicPr>
          <p:cNvPr id="551" name="frog-1.png" descr=""/>
          <p:cNvPicPr/>
          <p:nvPr/>
        </p:nvPicPr>
        <p:blipFill>
          <a:blip r:embed="rId2"/>
          <a:stretch/>
        </p:blipFill>
        <p:spPr>
          <a:xfrm>
            <a:off x="7214400" y="162000"/>
            <a:ext cx="1636560" cy="1427760"/>
          </a:xfrm>
          <a:prstGeom prst="rect">
            <a:avLst/>
          </a:prstGeom>
          <a:ln w="12600">
            <a:noFill/>
          </a:ln>
        </p:spPr>
      </p:pic>
      <p:pic>
        <p:nvPicPr>
          <p:cNvPr id="552" name="frog-1.png" descr=""/>
          <p:cNvPicPr/>
          <p:nvPr/>
        </p:nvPicPr>
        <p:blipFill>
          <a:blip r:embed="rId3"/>
          <a:stretch/>
        </p:blipFill>
        <p:spPr>
          <a:xfrm>
            <a:off x="7821360" y="3147840"/>
            <a:ext cx="1636560" cy="1427760"/>
          </a:xfrm>
          <a:prstGeom prst="rect">
            <a:avLst/>
          </a:prstGeom>
          <a:ln w="12600">
            <a:noFill/>
          </a:ln>
        </p:spPr>
      </p:pic>
      <p:sp>
        <p:nvSpPr>
          <p:cNvPr id="553" name="Line 4"/>
          <p:cNvSpPr/>
          <p:nvPr/>
        </p:nvSpPr>
        <p:spPr>
          <a:xfrm flipH="1" flipV="1">
            <a:off x="7906320" y="1369800"/>
            <a:ext cx="529200" cy="1967760"/>
          </a:xfrm>
          <a:prstGeom prst="line">
            <a:avLst/>
          </a:prstGeom>
          <a:ln w="12600">
            <a:solidFill>
              <a:srgbClr val="4f81bd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Line 5"/>
          <p:cNvSpPr/>
          <p:nvPr/>
        </p:nvSpPr>
        <p:spPr>
          <a:xfrm flipH="1" flipV="1">
            <a:off x="8655840" y="1209600"/>
            <a:ext cx="672480" cy="3767040"/>
          </a:xfrm>
          <a:prstGeom prst="line">
            <a:avLst/>
          </a:prstGeom>
          <a:ln w="12600">
            <a:solidFill>
              <a:srgbClr val="4f81bd"/>
            </a:solidFill>
            <a:round/>
            <a:head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1728000" y="767880"/>
            <a:ext cx="10979280" cy="57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TOPAZ and SENJU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1607040" y="1622880"/>
            <a:ext cx="8964720" cy="327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4360" rIns="54360" tIns="54360" bIns="54360">
            <a:spAutoFit/>
          </a:bodyPr>
          <a:p>
            <a:pPr>
              <a:lnSpc>
                <a:spcPct val="100000"/>
              </a:lnSpc>
            </a:pPr>
            <a:r>
              <a:rPr b="0" lang="en-GB" sz="2500" spc="-1" strike="noStrike">
                <a:solidFill>
                  <a:srgbClr val="000000"/>
                </a:solidFill>
                <a:latin typeface="Arial"/>
                <a:ea typeface="Arial"/>
              </a:rPr>
              <a:t>Let us take a look at a couple of  “real” instrument simulations of Laue Cameras: </a:t>
            </a: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They both reside in GitHub under today / 3_Laue_diffractometers_TOPAZ\&amp;SENJU/</a:t>
            </a:r>
            <a:br/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1. SNS TOPAZ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2. J.PARC SENJU (aka. BL18)</a:t>
            </a:r>
            <a:endParaRPr b="0" lang="en-GB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GB" sz="1900" spc="-1" strike="noStrike">
                <a:solidFill>
                  <a:srgbClr val="000000"/>
                </a:solidFill>
                <a:latin typeface="Arial"/>
                <a:ea typeface="Arial"/>
              </a:rPr>
              <a:t>Here you need to also copy a datafile for the J-PARC source </a:t>
            </a:r>
            <a:r>
              <a:rPr b="1" lang="en-GB" sz="1900" spc="-1" strike="noStrike">
                <a:solidFill>
                  <a:srgbClr val="000000"/>
                </a:solidFill>
                <a:latin typeface="Courier New"/>
                <a:ea typeface="Courier New"/>
              </a:rPr>
              <a:t>“source_BL18.txt”</a:t>
            </a:r>
            <a:endParaRPr b="0" lang="en-GB" sz="1900" spc="-1" strike="noStrike">
              <a:latin typeface="Arial"/>
            </a:endParaRPr>
          </a:p>
        </p:txBody>
      </p:sp>
      <p:grpSp>
        <p:nvGrpSpPr>
          <p:cNvPr id="558" name="Group 4"/>
          <p:cNvGrpSpPr/>
          <p:nvPr/>
        </p:nvGrpSpPr>
        <p:grpSpPr>
          <a:xfrm>
            <a:off x="6699960" y="3978360"/>
            <a:ext cx="5370120" cy="2678040"/>
            <a:chOff x="6699960" y="3978360"/>
            <a:chExt cx="5370120" cy="2678040"/>
          </a:xfrm>
        </p:grpSpPr>
        <p:sp>
          <p:nvSpPr>
            <p:cNvPr id="559" name="CustomShape 5"/>
            <p:cNvSpPr/>
            <p:nvPr/>
          </p:nvSpPr>
          <p:spPr>
            <a:xfrm rot="20724000">
              <a:off x="6795000" y="4608000"/>
              <a:ext cx="5180040" cy="1418040"/>
            </a:xfrm>
            <a:prstGeom prst="rect">
              <a:avLst/>
            </a:prstGeom>
            <a:solidFill>
              <a:srgbClr val="ff4000"/>
            </a:solidFill>
            <a:ln w="3240">
              <a:solidFill>
                <a:srgbClr val="3465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6"/>
            <p:cNvSpPr/>
            <p:nvPr/>
          </p:nvSpPr>
          <p:spPr>
            <a:xfrm rot="20724000">
              <a:off x="7725240" y="5049360"/>
              <a:ext cx="3318480" cy="535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4360" rIns="54360" tIns="54360" bIns="5436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Surgeon General’s Warning:</a:t>
              </a:r>
              <a:br/>
              <a:r>
                <a:rPr b="0" lang="en-GB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There are lots of COMPONENTS here</a:t>
              </a:r>
              <a:endParaRPr b="0" lang="en-GB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1615680" y="536400"/>
            <a:ext cx="5947920" cy="30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From single crystal / crystallites to powder….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1672200" y="1581480"/>
            <a:ext cx="1821240" cy="24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44000" indent="-14364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Single crystal     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285" name="pasted-image.tiff" descr=""/>
          <p:cNvPicPr/>
          <p:nvPr/>
        </p:nvPicPr>
        <p:blipFill>
          <a:blip r:embed="rId1"/>
          <a:stretch/>
        </p:blipFill>
        <p:spPr>
          <a:xfrm>
            <a:off x="1933920" y="2080080"/>
            <a:ext cx="1492920" cy="2063160"/>
          </a:xfrm>
          <a:prstGeom prst="rect">
            <a:avLst/>
          </a:prstGeom>
          <a:ln w="12600">
            <a:noFill/>
          </a:ln>
        </p:spPr>
      </p:pic>
      <p:sp>
        <p:nvSpPr>
          <p:cNvPr id="286" name="CustomShape 4"/>
          <p:cNvSpPr/>
          <p:nvPr/>
        </p:nvSpPr>
        <p:spPr>
          <a:xfrm>
            <a:off x="4125600" y="1630440"/>
            <a:ext cx="2774520" cy="57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44000" indent="-143640">
              <a:lnSpc>
                <a:spcPct val="9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Polycrystal with a little disorder, i.e. a 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preferred orientation, texture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87" name="pasted-image.tiff" descr=""/>
          <p:cNvPicPr/>
          <p:nvPr/>
        </p:nvPicPr>
        <p:blipFill>
          <a:blip r:embed="rId2"/>
          <a:stretch/>
        </p:blipFill>
        <p:spPr>
          <a:xfrm rot="21074400">
            <a:off x="4507560" y="2632680"/>
            <a:ext cx="334800" cy="462600"/>
          </a:xfrm>
          <a:prstGeom prst="rect">
            <a:avLst/>
          </a:prstGeom>
          <a:ln w="12600">
            <a:noFill/>
          </a:ln>
        </p:spPr>
      </p:pic>
      <p:pic>
        <p:nvPicPr>
          <p:cNvPr id="288" name="pasted-image.tiff" descr=""/>
          <p:cNvPicPr/>
          <p:nvPr/>
        </p:nvPicPr>
        <p:blipFill>
          <a:blip r:embed="rId3"/>
          <a:stretch/>
        </p:blipFill>
        <p:spPr>
          <a:xfrm rot="1064400">
            <a:off x="4947840" y="2401200"/>
            <a:ext cx="325800" cy="450360"/>
          </a:xfrm>
          <a:prstGeom prst="rect">
            <a:avLst/>
          </a:prstGeom>
          <a:ln w="12600">
            <a:noFill/>
          </a:ln>
        </p:spPr>
      </p:pic>
      <p:pic>
        <p:nvPicPr>
          <p:cNvPr id="289" name="pasted-image.tiff" descr=""/>
          <p:cNvPicPr/>
          <p:nvPr/>
        </p:nvPicPr>
        <p:blipFill>
          <a:blip r:embed="rId4"/>
          <a:stretch/>
        </p:blipFill>
        <p:spPr>
          <a:xfrm rot="21401400">
            <a:off x="5165280" y="2886840"/>
            <a:ext cx="334440" cy="462960"/>
          </a:xfrm>
          <a:prstGeom prst="rect">
            <a:avLst/>
          </a:prstGeom>
          <a:ln w="12600">
            <a:noFill/>
          </a:ln>
        </p:spPr>
      </p:pic>
      <p:pic>
        <p:nvPicPr>
          <p:cNvPr id="290" name="pasted-image.tiff" descr=""/>
          <p:cNvPicPr/>
          <p:nvPr/>
        </p:nvPicPr>
        <p:blipFill>
          <a:blip r:embed="rId5"/>
          <a:stretch/>
        </p:blipFill>
        <p:spPr>
          <a:xfrm rot="961200">
            <a:off x="4669200" y="3053880"/>
            <a:ext cx="379080" cy="524160"/>
          </a:xfrm>
          <a:prstGeom prst="rect">
            <a:avLst/>
          </a:prstGeom>
          <a:ln w="12600">
            <a:noFill/>
          </a:ln>
        </p:spPr>
      </p:pic>
      <p:pic>
        <p:nvPicPr>
          <p:cNvPr id="291" name="pasted-image.tiff" descr=""/>
          <p:cNvPicPr/>
          <p:nvPr/>
        </p:nvPicPr>
        <p:blipFill>
          <a:blip r:embed="rId6"/>
          <a:stretch/>
        </p:blipFill>
        <p:spPr>
          <a:xfrm rot="20859000">
            <a:off x="5045040" y="3450240"/>
            <a:ext cx="328680" cy="454320"/>
          </a:xfrm>
          <a:prstGeom prst="rect">
            <a:avLst/>
          </a:prstGeom>
          <a:ln w="12600">
            <a:noFill/>
          </a:ln>
        </p:spPr>
      </p:pic>
      <p:pic>
        <p:nvPicPr>
          <p:cNvPr id="292" name="pasted-image.tiff" descr=""/>
          <p:cNvPicPr/>
          <p:nvPr/>
        </p:nvPicPr>
        <p:blipFill>
          <a:blip r:embed="rId7"/>
          <a:stretch/>
        </p:blipFill>
        <p:spPr>
          <a:xfrm rot="369600">
            <a:off x="5519880" y="3584520"/>
            <a:ext cx="319320" cy="441720"/>
          </a:xfrm>
          <a:prstGeom prst="rect">
            <a:avLst/>
          </a:prstGeom>
          <a:ln w="12600">
            <a:noFill/>
          </a:ln>
        </p:spPr>
      </p:pic>
      <p:pic>
        <p:nvPicPr>
          <p:cNvPr id="293" name="pasted-image.tiff" descr=""/>
          <p:cNvPicPr/>
          <p:nvPr/>
        </p:nvPicPr>
        <p:blipFill>
          <a:blip r:embed="rId8"/>
          <a:stretch/>
        </p:blipFill>
        <p:spPr>
          <a:xfrm rot="20937000">
            <a:off x="5337000" y="4076640"/>
            <a:ext cx="328320" cy="454320"/>
          </a:xfrm>
          <a:prstGeom prst="rect">
            <a:avLst/>
          </a:prstGeom>
          <a:ln w="12600">
            <a:noFill/>
          </a:ln>
        </p:spPr>
      </p:pic>
      <p:pic>
        <p:nvPicPr>
          <p:cNvPr id="294" name="pasted-image.tiff" descr=""/>
          <p:cNvPicPr/>
          <p:nvPr/>
        </p:nvPicPr>
        <p:blipFill>
          <a:blip r:embed="rId9"/>
          <a:stretch/>
        </p:blipFill>
        <p:spPr>
          <a:xfrm rot="1137000">
            <a:off x="4845960" y="3864240"/>
            <a:ext cx="371880" cy="514080"/>
          </a:xfrm>
          <a:prstGeom prst="rect">
            <a:avLst/>
          </a:prstGeom>
          <a:ln w="12600">
            <a:noFill/>
          </a:ln>
        </p:spPr>
      </p:pic>
      <p:pic>
        <p:nvPicPr>
          <p:cNvPr id="295" name="pasted-image.tiff" descr=""/>
          <p:cNvPicPr/>
          <p:nvPr/>
        </p:nvPicPr>
        <p:blipFill>
          <a:blip r:embed="rId10"/>
          <a:stretch/>
        </p:blipFill>
        <p:spPr>
          <a:xfrm rot="20673000">
            <a:off x="5822280" y="2641680"/>
            <a:ext cx="328680" cy="454680"/>
          </a:xfrm>
          <a:prstGeom prst="rect">
            <a:avLst/>
          </a:prstGeom>
          <a:ln w="12600">
            <a:noFill/>
          </a:ln>
        </p:spPr>
      </p:pic>
      <p:pic>
        <p:nvPicPr>
          <p:cNvPr id="296" name="pasted-image.tiff" descr=""/>
          <p:cNvPicPr/>
          <p:nvPr/>
        </p:nvPicPr>
        <p:blipFill>
          <a:blip r:embed="rId11"/>
          <a:stretch/>
        </p:blipFill>
        <p:spPr>
          <a:xfrm rot="20920800">
            <a:off x="6313680" y="2641680"/>
            <a:ext cx="319320" cy="442080"/>
          </a:xfrm>
          <a:prstGeom prst="rect">
            <a:avLst/>
          </a:prstGeom>
          <a:ln w="12600">
            <a:noFill/>
          </a:ln>
        </p:spPr>
      </p:pic>
      <p:pic>
        <p:nvPicPr>
          <p:cNvPr id="297" name="pasted-image.tiff" descr=""/>
          <p:cNvPicPr/>
          <p:nvPr/>
        </p:nvPicPr>
        <p:blipFill>
          <a:blip r:embed="rId12"/>
          <a:stretch/>
        </p:blipFill>
        <p:spPr>
          <a:xfrm rot="20675400">
            <a:off x="6275520" y="3164040"/>
            <a:ext cx="328680" cy="454320"/>
          </a:xfrm>
          <a:prstGeom prst="rect">
            <a:avLst/>
          </a:prstGeom>
          <a:ln w="12600">
            <a:noFill/>
          </a:ln>
        </p:spPr>
      </p:pic>
      <p:pic>
        <p:nvPicPr>
          <p:cNvPr id="298" name="pasted-image.tiff" descr=""/>
          <p:cNvPicPr/>
          <p:nvPr/>
        </p:nvPicPr>
        <p:blipFill>
          <a:blip r:embed="rId13"/>
          <a:stretch/>
        </p:blipFill>
        <p:spPr>
          <a:xfrm rot="594000">
            <a:off x="5751720" y="3087360"/>
            <a:ext cx="372240" cy="514080"/>
          </a:xfrm>
          <a:prstGeom prst="rect">
            <a:avLst/>
          </a:prstGeom>
          <a:ln w="12600">
            <a:noFill/>
          </a:ln>
        </p:spPr>
      </p:pic>
      <p:pic>
        <p:nvPicPr>
          <p:cNvPr id="299" name="Potassium_Humate_Shiny_Powder.tiff" descr=""/>
          <p:cNvPicPr/>
          <p:nvPr/>
        </p:nvPicPr>
        <p:blipFill>
          <a:blip r:embed="rId14"/>
          <a:stretch/>
        </p:blipFill>
        <p:spPr>
          <a:xfrm>
            <a:off x="6795000" y="2455920"/>
            <a:ext cx="3058200" cy="1720800"/>
          </a:xfrm>
          <a:prstGeom prst="rect">
            <a:avLst/>
          </a:prstGeom>
          <a:ln w="12600">
            <a:noFill/>
          </a:ln>
        </p:spPr>
      </p:pic>
      <p:sp>
        <p:nvSpPr>
          <p:cNvPr id="300" name="CustomShape 5"/>
          <p:cNvSpPr/>
          <p:nvPr/>
        </p:nvSpPr>
        <p:spPr>
          <a:xfrm>
            <a:off x="7532640" y="1522080"/>
            <a:ext cx="19706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136440" indent="-13608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Helvetica"/>
              <a:buChar char="l"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  <a:ea typeface="Arial"/>
              </a:rPr>
              <a:t>Powder with complete disorder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301" name="FibDiffSketch.png" descr=""/>
          <p:cNvPicPr/>
          <p:nvPr/>
        </p:nvPicPr>
        <p:blipFill>
          <a:blip r:embed="rId15"/>
          <a:stretch/>
        </p:blipFill>
        <p:spPr>
          <a:xfrm>
            <a:off x="3746880" y="4633920"/>
            <a:ext cx="1764360" cy="1763640"/>
          </a:xfrm>
          <a:prstGeom prst="rect">
            <a:avLst/>
          </a:prstGeom>
          <a:ln w="12600">
            <a:noFill/>
          </a:ln>
        </p:spPr>
      </p:pic>
      <p:pic>
        <p:nvPicPr>
          <p:cNvPr id="302" name="figure7.jpg" descr=""/>
          <p:cNvPicPr/>
          <p:nvPr/>
        </p:nvPicPr>
        <p:blipFill>
          <a:blip r:embed="rId16"/>
          <a:stretch/>
        </p:blipFill>
        <p:spPr>
          <a:xfrm>
            <a:off x="5773680" y="4779360"/>
            <a:ext cx="1492920" cy="1473840"/>
          </a:xfrm>
          <a:prstGeom prst="rect">
            <a:avLst/>
          </a:prstGeom>
          <a:ln w="12600">
            <a:noFill/>
          </a:ln>
        </p:spPr>
      </p:pic>
      <p:pic>
        <p:nvPicPr>
          <p:cNvPr id="303" name="pasted-image.tiff" descr=""/>
          <p:cNvPicPr/>
          <p:nvPr/>
        </p:nvPicPr>
        <p:blipFill>
          <a:blip r:embed="rId17"/>
          <a:stretch/>
        </p:blipFill>
        <p:spPr>
          <a:xfrm rot="5399400">
            <a:off x="1556640" y="5065920"/>
            <a:ext cx="2247480" cy="936360"/>
          </a:xfrm>
          <a:prstGeom prst="rect">
            <a:avLst/>
          </a:prstGeom>
          <a:ln w="12600">
            <a:noFill/>
          </a:ln>
        </p:spPr>
      </p:pic>
      <p:pic>
        <p:nvPicPr>
          <p:cNvPr id="304" name="pasted-image.png" descr=""/>
          <p:cNvPicPr/>
          <p:nvPr/>
        </p:nvPicPr>
        <p:blipFill>
          <a:blip r:embed="rId18"/>
          <a:stretch/>
        </p:blipFill>
        <p:spPr>
          <a:xfrm>
            <a:off x="7821720" y="4665240"/>
            <a:ext cx="1821240" cy="1512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Powder SX combination</a:t>
            </a:r>
            <a:endParaRPr b="0" lang="en-GB" sz="3800" spc="-1" strike="noStrike">
              <a:latin typeface="Arial"/>
            </a:endParaRPr>
          </a:p>
        </p:txBody>
      </p:sp>
      <p:grpSp>
        <p:nvGrpSpPr>
          <p:cNvPr id="307" name="Group 3"/>
          <p:cNvGrpSpPr/>
          <p:nvPr/>
        </p:nvGrpSpPr>
        <p:grpSpPr>
          <a:xfrm>
            <a:off x="7898400" y="1908720"/>
            <a:ext cx="1498680" cy="995400"/>
            <a:chOff x="7898400" y="1908720"/>
            <a:chExt cx="1498680" cy="995400"/>
          </a:xfrm>
        </p:grpSpPr>
        <p:sp>
          <p:nvSpPr>
            <p:cNvPr id="308" name="CustomShape 4"/>
            <p:cNvSpPr/>
            <p:nvPr/>
          </p:nvSpPr>
          <p:spPr>
            <a:xfrm>
              <a:off x="7898400" y="1908720"/>
              <a:ext cx="1410840" cy="995400"/>
            </a:xfrm>
            <a:prstGeom prst="rect">
              <a:avLst/>
            </a:prstGeom>
            <a:solidFill>
              <a:srgbClr val="729fcf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5"/>
            <p:cNvSpPr/>
            <p:nvPr/>
          </p:nvSpPr>
          <p:spPr>
            <a:xfrm>
              <a:off x="8610120" y="2406600"/>
              <a:ext cx="786960" cy="341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9320" rIns="49320" tIns="49320" bIns="4932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Powder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310" name="Group 6"/>
          <p:cNvGrpSpPr/>
          <p:nvPr/>
        </p:nvGrpSpPr>
        <p:grpSpPr>
          <a:xfrm>
            <a:off x="7898400" y="2904480"/>
            <a:ext cx="2063880" cy="995400"/>
            <a:chOff x="7898400" y="2904480"/>
            <a:chExt cx="2063880" cy="995400"/>
          </a:xfrm>
        </p:grpSpPr>
        <p:sp>
          <p:nvSpPr>
            <p:cNvPr id="311" name="CustomShape 7"/>
            <p:cNvSpPr/>
            <p:nvPr/>
          </p:nvSpPr>
          <p:spPr>
            <a:xfrm>
              <a:off x="7898400" y="2904480"/>
              <a:ext cx="1410840" cy="995400"/>
            </a:xfrm>
            <a:prstGeom prst="rect">
              <a:avLst/>
            </a:prstGeom>
            <a:solidFill>
              <a:srgbClr val="ff6d6d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8"/>
            <p:cNvSpPr/>
            <p:nvPr/>
          </p:nvSpPr>
          <p:spPr>
            <a:xfrm>
              <a:off x="8608320" y="3402360"/>
              <a:ext cx="1353960" cy="341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9320" rIns="49320" tIns="49320" bIns="49320">
              <a:spAutoFit/>
            </a:bodyPr>
            <a:p>
              <a:pPr>
                <a:lnSpc>
                  <a:spcPct val="100000"/>
                </a:lnSpc>
                <a:spcBef>
                  <a:spcPts val="901"/>
                </a:spcBef>
              </a:pPr>
              <a:r>
                <a:rPr b="0" lang="en-GB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Single Crystal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313" name="CustomShape 9"/>
          <p:cNvSpPr/>
          <p:nvPr/>
        </p:nvSpPr>
        <p:spPr>
          <a:xfrm>
            <a:off x="1851480" y="1244880"/>
            <a:ext cx="3734640" cy="68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 marL="191880" indent="-1915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Use a 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  <a:ea typeface="Arial"/>
              </a:rPr>
              <a:t>GROUP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!</a:t>
            </a:r>
            <a:endParaRPr b="0" lang="en-GB" sz="1600" spc="-1" strike="noStrike">
              <a:latin typeface="Arial"/>
            </a:endParaRPr>
          </a:p>
          <a:p>
            <a:pPr marL="191880" indent="-19152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but also allow reentry – How?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14" name="Line 10"/>
          <p:cNvSpPr/>
          <p:nvPr/>
        </p:nvSpPr>
        <p:spPr>
          <a:xfrm flipV="1">
            <a:off x="5574240" y="3651120"/>
            <a:ext cx="2822400" cy="24912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11"/>
          <p:cNvSpPr/>
          <p:nvPr/>
        </p:nvSpPr>
        <p:spPr>
          <a:xfrm flipV="1">
            <a:off x="8396280" y="2489400"/>
            <a:ext cx="663840" cy="116172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12"/>
          <p:cNvSpPr/>
          <p:nvPr/>
        </p:nvSpPr>
        <p:spPr>
          <a:xfrm>
            <a:off x="9060480" y="2489400"/>
            <a:ext cx="165960" cy="66384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13"/>
          <p:cNvSpPr/>
          <p:nvPr/>
        </p:nvSpPr>
        <p:spPr>
          <a:xfrm>
            <a:off x="9226440" y="3153240"/>
            <a:ext cx="1411200" cy="91296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4"/>
          <p:cNvSpPr/>
          <p:nvPr/>
        </p:nvSpPr>
        <p:spPr>
          <a:xfrm>
            <a:off x="8313480" y="3568320"/>
            <a:ext cx="16560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5"/>
          <p:cNvSpPr/>
          <p:nvPr/>
        </p:nvSpPr>
        <p:spPr>
          <a:xfrm>
            <a:off x="8977320" y="2406600"/>
            <a:ext cx="16560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6"/>
          <p:cNvSpPr/>
          <p:nvPr/>
        </p:nvSpPr>
        <p:spPr>
          <a:xfrm>
            <a:off x="9143640" y="3070440"/>
            <a:ext cx="16560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ff00"/>
          </a:solidFill>
          <a:ln w="3240">
            <a:solidFill>
              <a:srgbClr val="ff860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7"/>
          <p:cNvSpPr/>
          <p:nvPr/>
        </p:nvSpPr>
        <p:spPr>
          <a:xfrm>
            <a:off x="1934640" y="1908720"/>
            <a:ext cx="3983760" cy="446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 = Arm()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(0,0,0)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sample_pos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sample_scatter=0;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pow = PowderN( … )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(0,h/2,0)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GROUP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 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if(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SCATTERED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) sample_scatter=1;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sx = Single_crystal( …)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(0,-h/2,0)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GROUP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sample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EXTEND 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%{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if(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SCATTERED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) sample_scatter=1;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%}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COMPONENT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a2 = Arm()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AT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(0,0,0)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RELATIVE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WHEN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(sample_scatter)</a:t>
            </a:r>
            <a:r>
              <a:rPr b="1" lang="en-GB" sz="1200" spc="-1" strike="noStrike">
                <a:solidFill>
                  <a:srgbClr val="800080"/>
                </a:solidFill>
                <a:latin typeface="Courier New"/>
                <a:ea typeface="Courier New"/>
              </a:rPr>
              <a:t> JUMP </a:t>
            </a:r>
            <a:r>
              <a:rPr b="1" lang="en-GB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a1</a:t>
            </a:r>
            <a:endParaRPr b="0" lang="en-GB" sz="1200" spc="-1" strike="noStrike">
              <a:latin typeface="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283920" y="3398040"/>
            <a:ext cx="1829520" cy="182916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Extending that idea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2100600" y="1410840"/>
            <a:ext cx="522900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 polycrystal as many Single crystals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 rot="21093600">
            <a:off x="3125520" y="1703880"/>
            <a:ext cx="5229000" cy="56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The idea: Cheat a single Single_crystal into believing it is many...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27" name="Line 6"/>
          <p:cNvSpPr/>
          <p:nvPr/>
        </p:nvSpPr>
        <p:spPr>
          <a:xfrm>
            <a:off x="354528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7"/>
          <p:cNvSpPr/>
          <p:nvPr/>
        </p:nvSpPr>
        <p:spPr>
          <a:xfrm>
            <a:off x="374148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8"/>
          <p:cNvSpPr/>
          <p:nvPr/>
        </p:nvSpPr>
        <p:spPr>
          <a:xfrm>
            <a:off x="3937320" y="348264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9"/>
          <p:cNvSpPr/>
          <p:nvPr/>
        </p:nvSpPr>
        <p:spPr>
          <a:xfrm>
            <a:off x="413352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10"/>
          <p:cNvSpPr/>
          <p:nvPr/>
        </p:nvSpPr>
        <p:spPr>
          <a:xfrm>
            <a:off x="432936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11"/>
          <p:cNvSpPr/>
          <p:nvPr/>
        </p:nvSpPr>
        <p:spPr>
          <a:xfrm>
            <a:off x="4525560" y="3502440"/>
            <a:ext cx="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12"/>
          <p:cNvSpPr/>
          <p:nvPr/>
        </p:nvSpPr>
        <p:spPr>
          <a:xfrm>
            <a:off x="472176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13"/>
          <p:cNvSpPr/>
          <p:nvPr/>
        </p:nvSpPr>
        <p:spPr>
          <a:xfrm>
            <a:off x="491760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14"/>
          <p:cNvSpPr/>
          <p:nvPr/>
        </p:nvSpPr>
        <p:spPr>
          <a:xfrm flipH="1">
            <a:off x="3362400" y="34891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15"/>
          <p:cNvSpPr/>
          <p:nvPr/>
        </p:nvSpPr>
        <p:spPr>
          <a:xfrm flipH="1">
            <a:off x="3355920" y="36853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16"/>
          <p:cNvSpPr/>
          <p:nvPr/>
        </p:nvSpPr>
        <p:spPr>
          <a:xfrm flipH="1">
            <a:off x="3368880" y="38811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17"/>
          <p:cNvSpPr/>
          <p:nvPr/>
        </p:nvSpPr>
        <p:spPr>
          <a:xfrm flipH="1">
            <a:off x="3362400" y="407736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18"/>
          <p:cNvSpPr/>
          <p:nvPr/>
        </p:nvSpPr>
        <p:spPr>
          <a:xfrm flipH="1">
            <a:off x="3355920" y="42732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19"/>
          <p:cNvSpPr/>
          <p:nvPr/>
        </p:nvSpPr>
        <p:spPr>
          <a:xfrm flipH="1">
            <a:off x="3349440" y="44694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20"/>
          <p:cNvSpPr/>
          <p:nvPr/>
        </p:nvSpPr>
        <p:spPr>
          <a:xfrm flipH="1">
            <a:off x="3362400" y="46656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21"/>
          <p:cNvSpPr/>
          <p:nvPr/>
        </p:nvSpPr>
        <p:spPr>
          <a:xfrm flipH="1">
            <a:off x="3355920" y="48614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22"/>
          <p:cNvSpPr/>
          <p:nvPr/>
        </p:nvSpPr>
        <p:spPr>
          <a:xfrm flipH="1">
            <a:off x="3362400" y="50576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23"/>
          <p:cNvSpPr/>
          <p:nvPr/>
        </p:nvSpPr>
        <p:spPr>
          <a:xfrm>
            <a:off x="1911600" y="4181760"/>
            <a:ext cx="1372320" cy="65520"/>
          </a:xfrm>
          <a:prstGeom prst="line">
            <a:avLst/>
          </a:prstGeom>
          <a:ln w="324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4"/>
          <p:cNvSpPr/>
          <p:nvPr/>
        </p:nvSpPr>
        <p:spPr>
          <a:xfrm>
            <a:off x="2499840" y="4116600"/>
            <a:ext cx="195840" cy="19584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290400" y="3398040"/>
            <a:ext cx="1829520" cy="182916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3"/>
          <p:cNvSpPr/>
          <p:nvPr/>
        </p:nvSpPr>
        <p:spPr>
          <a:xfrm>
            <a:off x="355176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Line 4"/>
          <p:cNvSpPr/>
          <p:nvPr/>
        </p:nvSpPr>
        <p:spPr>
          <a:xfrm>
            <a:off x="374796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5"/>
          <p:cNvSpPr/>
          <p:nvPr/>
        </p:nvSpPr>
        <p:spPr>
          <a:xfrm>
            <a:off x="3944160" y="348264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Line 6"/>
          <p:cNvSpPr/>
          <p:nvPr/>
        </p:nvSpPr>
        <p:spPr>
          <a:xfrm>
            <a:off x="414000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7"/>
          <p:cNvSpPr/>
          <p:nvPr/>
        </p:nvSpPr>
        <p:spPr>
          <a:xfrm>
            <a:off x="433620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8"/>
          <p:cNvSpPr/>
          <p:nvPr/>
        </p:nvSpPr>
        <p:spPr>
          <a:xfrm>
            <a:off x="4532040" y="3502440"/>
            <a:ext cx="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9"/>
          <p:cNvSpPr/>
          <p:nvPr/>
        </p:nvSpPr>
        <p:spPr>
          <a:xfrm>
            <a:off x="472824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10"/>
          <p:cNvSpPr/>
          <p:nvPr/>
        </p:nvSpPr>
        <p:spPr>
          <a:xfrm>
            <a:off x="492408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11"/>
          <p:cNvSpPr/>
          <p:nvPr/>
        </p:nvSpPr>
        <p:spPr>
          <a:xfrm flipH="1">
            <a:off x="3368880" y="348912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2"/>
          <p:cNvSpPr/>
          <p:nvPr/>
        </p:nvSpPr>
        <p:spPr>
          <a:xfrm flipH="1">
            <a:off x="3362400" y="36853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13"/>
          <p:cNvSpPr/>
          <p:nvPr/>
        </p:nvSpPr>
        <p:spPr>
          <a:xfrm flipH="1">
            <a:off x="3375360" y="38811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14"/>
          <p:cNvSpPr/>
          <p:nvPr/>
        </p:nvSpPr>
        <p:spPr>
          <a:xfrm flipH="1">
            <a:off x="3368880" y="40773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15"/>
          <p:cNvSpPr/>
          <p:nvPr/>
        </p:nvSpPr>
        <p:spPr>
          <a:xfrm flipH="1">
            <a:off x="3362400" y="42732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3355920" y="44694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 flipH="1">
            <a:off x="3368880" y="466560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3362400" y="48614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19"/>
          <p:cNvSpPr/>
          <p:nvPr/>
        </p:nvSpPr>
        <p:spPr>
          <a:xfrm flipH="1">
            <a:off x="3368880" y="505764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20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1"/>
          <p:cNvSpPr/>
          <p:nvPr/>
        </p:nvSpPr>
        <p:spPr>
          <a:xfrm>
            <a:off x="3349440" y="4247280"/>
            <a:ext cx="195840" cy="19584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2"/>
          <p:cNvSpPr/>
          <p:nvPr/>
        </p:nvSpPr>
        <p:spPr>
          <a:xfrm>
            <a:off x="4140360" y="4273560"/>
            <a:ext cx="195840" cy="19584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23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4"/>
          <p:cNvSpPr/>
          <p:nvPr/>
        </p:nvSpPr>
        <p:spPr>
          <a:xfrm>
            <a:off x="2499840" y="3724560"/>
            <a:ext cx="195840" cy="19584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1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5"/>
          <p:cNvSpPr/>
          <p:nvPr/>
        </p:nvSpPr>
        <p:spPr>
          <a:xfrm>
            <a:off x="2303640" y="2809800"/>
            <a:ext cx="228708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71" name="CustomShape 26"/>
          <p:cNvSpPr/>
          <p:nvPr/>
        </p:nvSpPr>
        <p:spPr>
          <a:xfrm>
            <a:off x="3362760" y="3685320"/>
            <a:ext cx="189000" cy="195840"/>
          </a:xfrm>
          <a:prstGeom prst="rect">
            <a:avLst/>
          </a:prstGeom>
          <a:solidFill>
            <a:srgbClr val="ffa6a6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3290400" y="3398040"/>
            <a:ext cx="1829520" cy="182916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Line 4"/>
          <p:cNvSpPr/>
          <p:nvPr/>
        </p:nvSpPr>
        <p:spPr>
          <a:xfrm>
            <a:off x="355176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5"/>
          <p:cNvSpPr/>
          <p:nvPr/>
        </p:nvSpPr>
        <p:spPr>
          <a:xfrm>
            <a:off x="374796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6"/>
          <p:cNvSpPr/>
          <p:nvPr/>
        </p:nvSpPr>
        <p:spPr>
          <a:xfrm>
            <a:off x="3944160" y="348264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7"/>
          <p:cNvSpPr/>
          <p:nvPr/>
        </p:nvSpPr>
        <p:spPr>
          <a:xfrm>
            <a:off x="414000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8"/>
          <p:cNvSpPr/>
          <p:nvPr/>
        </p:nvSpPr>
        <p:spPr>
          <a:xfrm>
            <a:off x="433620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9"/>
          <p:cNvSpPr/>
          <p:nvPr/>
        </p:nvSpPr>
        <p:spPr>
          <a:xfrm>
            <a:off x="4532040" y="3502440"/>
            <a:ext cx="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0"/>
          <p:cNvSpPr/>
          <p:nvPr/>
        </p:nvSpPr>
        <p:spPr>
          <a:xfrm>
            <a:off x="472824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1"/>
          <p:cNvSpPr/>
          <p:nvPr/>
        </p:nvSpPr>
        <p:spPr>
          <a:xfrm>
            <a:off x="492408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12"/>
          <p:cNvSpPr/>
          <p:nvPr/>
        </p:nvSpPr>
        <p:spPr>
          <a:xfrm flipH="1">
            <a:off x="3368880" y="348912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13"/>
          <p:cNvSpPr/>
          <p:nvPr/>
        </p:nvSpPr>
        <p:spPr>
          <a:xfrm flipH="1">
            <a:off x="3362400" y="36853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14"/>
          <p:cNvSpPr/>
          <p:nvPr/>
        </p:nvSpPr>
        <p:spPr>
          <a:xfrm flipH="1">
            <a:off x="3375360" y="38811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15"/>
          <p:cNvSpPr/>
          <p:nvPr/>
        </p:nvSpPr>
        <p:spPr>
          <a:xfrm flipH="1">
            <a:off x="3368880" y="40773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16"/>
          <p:cNvSpPr/>
          <p:nvPr/>
        </p:nvSpPr>
        <p:spPr>
          <a:xfrm flipH="1">
            <a:off x="3362400" y="42732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17"/>
          <p:cNvSpPr/>
          <p:nvPr/>
        </p:nvSpPr>
        <p:spPr>
          <a:xfrm flipH="1">
            <a:off x="3355920" y="44694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18"/>
          <p:cNvSpPr/>
          <p:nvPr/>
        </p:nvSpPr>
        <p:spPr>
          <a:xfrm flipH="1">
            <a:off x="3368880" y="466560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19"/>
          <p:cNvSpPr/>
          <p:nvPr/>
        </p:nvSpPr>
        <p:spPr>
          <a:xfrm flipH="1">
            <a:off x="3362400" y="48614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20"/>
          <p:cNvSpPr/>
          <p:nvPr/>
        </p:nvSpPr>
        <p:spPr>
          <a:xfrm flipH="1">
            <a:off x="3368880" y="505764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21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22"/>
          <p:cNvSpPr/>
          <p:nvPr/>
        </p:nvSpPr>
        <p:spPr>
          <a:xfrm>
            <a:off x="3349440" y="4247280"/>
            <a:ext cx="195840" cy="195840"/>
          </a:xfrm>
          <a:prstGeom prst="ellipse">
            <a:avLst/>
          </a:prstGeom>
          <a:solidFill>
            <a:srgbClr val="729fcf">
              <a:alpha val="47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23"/>
          <p:cNvSpPr/>
          <p:nvPr/>
        </p:nvSpPr>
        <p:spPr>
          <a:xfrm>
            <a:off x="4140360" y="4273560"/>
            <a:ext cx="195840" cy="19584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24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25"/>
          <p:cNvSpPr/>
          <p:nvPr/>
        </p:nvSpPr>
        <p:spPr>
          <a:xfrm>
            <a:off x="2499840" y="3724560"/>
            <a:ext cx="195840" cy="19584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1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26"/>
          <p:cNvSpPr/>
          <p:nvPr/>
        </p:nvSpPr>
        <p:spPr>
          <a:xfrm>
            <a:off x="1584720" y="5305320"/>
            <a:ext cx="228708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98" name="CustomShape 27"/>
          <p:cNvSpPr/>
          <p:nvPr/>
        </p:nvSpPr>
        <p:spPr>
          <a:xfrm>
            <a:off x="6617160" y="2417760"/>
            <a:ext cx="1764360" cy="169848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28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29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30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31"/>
          <p:cNvSpPr/>
          <p:nvPr/>
        </p:nvSpPr>
        <p:spPr>
          <a:xfrm>
            <a:off x="7140240" y="346320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2"/>
          <p:cNvSpPr/>
          <p:nvPr/>
        </p:nvSpPr>
        <p:spPr>
          <a:xfrm>
            <a:off x="7662960" y="294048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33"/>
          <p:cNvSpPr/>
          <p:nvPr/>
        </p:nvSpPr>
        <p:spPr>
          <a:xfrm flipH="1" flipV="1">
            <a:off x="3362400" y="3202200"/>
            <a:ext cx="86076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34"/>
          <p:cNvSpPr/>
          <p:nvPr/>
        </p:nvSpPr>
        <p:spPr>
          <a:xfrm rot="13709400">
            <a:off x="3694680" y="3639960"/>
            <a:ext cx="195840" cy="19584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35"/>
          <p:cNvSpPr/>
          <p:nvPr/>
        </p:nvSpPr>
        <p:spPr>
          <a:xfrm>
            <a:off x="6289560" y="4770000"/>
            <a:ext cx="251100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290400" y="3398040"/>
            <a:ext cx="1829520" cy="182916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4"/>
          <p:cNvSpPr/>
          <p:nvPr/>
        </p:nvSpPr>
        <p:spPr>
          <a:xfrm>
            <a:off x="355176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5"/>
          <p:cNvSpPr/>
          <p:nvPr/>
        </p:nvSpPr>
        <p:spPr>
          <a:xfrm>
            <a:off x="374796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6"/>
          <p:cNvSpPr/>
          <p:nvPr/>
        </p:nvSpPr>
        <p:spPr>
          <a:xfrm>
            <a:off x="3944160" y="348264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7"/>
          <p:cNvSpPr/>
          <p:nvPr/>
        </p:nvSpPr>
        <p:spPr>
          <a:xfrm>
            <a:off x="414000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8"/>
          <p:cNvSpPr/>
          <p:nvPr/>
        </p:nvSpPr>
        <p:spPr>
          <a:xfrm>
            <a:off x="433620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9"/>
          <p:cNvSpPr/>
          <p:nvPr/>
        </p:nvSpPr>
        <p:spPr>
          <a:xfrm>
            <a:off x="4532040" y="3502440"/>
            <a:ext cx="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10"/>
          <p:cNvSpPr/>
          <p:nvPr/>
        </p:nvSpPr>
        <p:spPr>
          <a:xfrm>
            <a:off x="472824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1"/>
          <p:cNvSpPr/>
          <p:nvPr/>
        </p:nvSpPr>
        <p:spPr>
          <a:xfrm>
            <a:off x="492408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2"/>
          <p:cNvSpPr/>
          <p:nvPr/>
        </p:nvSpPr>
        <p:spPr>
          <a:xfrm flipH="1">
            <a:off x="3368880" y="348912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13"/>
          <p:cNvSpPr/>
          <p:nvPr/>
        </p:nvSpPr>
        <p:spPr>
          <a:xfrm flipH="1">
            <a:off x="3362400" y="36853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4"/>
          <p:cNvSpPr/>
          <p:nvPr/>
        </p:nvSpPr>
        <p:spPr>
          <a:xfrm flipH="1">
            <a:off x="3375360" y="38811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15"/>
          <p:cNvSpPr/>
          <p:nvPr/>
        </p:nvSpPr>
        <p:spPr>
          <a:xfrm flipH="1">
            <a:off x="3368880" y="40773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16"/>
          <p:cNvSpPr/>
          <p:nvPr/>
        </p:nvSpPr>
        <p:spPr>
          <a:xfrm flipH="1">
            <a:off x="3362400" y="42732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17"/>
          <p:cNvSpPr/>
          <p:nvPr/>
        </p:nvSpPr>
        <p:spPr>
          <a:xfrm flipH="1">
            <a:off x="3355920" y="44694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18"/>
          <p:cNvSpPr/>
          <p:nvPr/>
        </p:nvSpPr>
        <p:spPr>
          <a:xfrm flipH="1">
            <a:off x="3368880" y="466560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19"/>
          <p:cNvSpPr/>
          <p:nvPr/>
        </p:nvSpPr>
        <p:spPr>
          <a:xfrm flipH="1">
            <a:off x="3362400" y="48614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20"/>
          <p:cNvSpPr/>
          <p:nvPr/>
        </p:nvSpPr>
        <p:spPr>
          <a:xfrm flipH="1">
            <a:off x="3368880" y="505764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1"/>
          <p:cNvSpPr/>
          <p:nvPr/>
        </p:nvSpPr>
        <p:spPr>
          <a:xfrm>
            <a:off x="2760840" y="4312440"/>
            <a:ext cx="137268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22"/>
          <p:cNvSpPr/>
          <p:nvPr/>
        </p:nvSpPr>
        <p:spPr>
          <a:xfrm>
            <a:off x="3349440" y="4247280"/>
            <a:ext cx="195840" cy="195840"/>
          </a:xfrm>
          <a:prstGeom prst="ellipse">
            <a:avLst/>
          </a:prstGeom>
          <a:solidFill>
            <a:srgbClr val="729fcf">
              <a:alpha val="55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3"/>
          <p:cNvSpPr/>
          <p:nvPr/>
        </p:nvSpPr>
        <p:spPr>
          <a:xfrm>
            <a:off x="4140360" y="4273560"/>
            <a:ext cx="195840" cy="19584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24"/>
          <p:cNvSpPr/>
          <p:nvPr/>
        </p:nvSpPr>
        <p:spPr>
          <a:xfrm>
            <a:off x="1911600" y="3789720"/>
            <a:ext cx="1372320" cy="6552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5"/>
          <p:cNvSpPr/>
          <p:nvPr/>
        </p:nvSpPr>
        <p:spPr>
          <a:xfrm>
            <a:off x="2499840" y="3724560"/>
            <a:ext cx="195840" cy="195840"/>
          </a:xfrm>
          <a:prstGeom prst="ellipse">
            <a:avLst/>
          </a:prstGeom>
          <a:solidFill>
            <a:srgbClr val="729fcf">
              <a:alpha val="50000"/>
            </a:srgbClr>
          </a:solidFill>
          <a:ln cap="rnd" w="3240">
            <a:solidFill>
              <a:srgbClr val="3465a4"/>
            </a:solidFill>
            <a:custDash>
              <a:ds d="1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6"/>
          <p:cNvSpPr/>
          <p:nvPr/>
        </p:nvSpPr>
        <p:spPr>
          <a:xfrm>
            <a:off x="1584720" y="5305320"/>
            <a:ext cx="228708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33" name="CustomShape 27"/>
          <p:cNvSpPr/>
          <p:nvPr/>
        </p:nvSpPr>
        <p:spPr>
          <a:xfrm>
            <a:off x="6617160" y="2417760"/>
            <a:ext cx="1764360" cy="169848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28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29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30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1"/>
          <p:cNvSpPr/>
          <p:nvPr/>
        </p:nvSpPr>
        <p:spPr>
          <a:xfrm>
            <a:off x="7140240" y="346320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2"/>
          <p:cNvSpPr/>
          <p:nvPr/>
        </p:nvSpPr>
        <p:spPr>
          <a:xfrm>
            <a:off x="7662960" y="294048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33"/>
          <p:cNvSpPr/>
          <p:nvPr/>
        </p:nvSpPr>
        <p:spPr>
          <a:xfrm flipH="1" flipV="1">
            <a:off x="3362400" y="3202200"/>
            <a:ext cx="860760" cy="1071000"/>
          </a:xfrm>
          <a:prstGeom prst="line">
            <a:avLst/>
          </a:prstGeom>
          <a:ln cap="rnd" w="12600">
            <a:solidFill>
              <a:srgbClr val="2a6099"/>
            </a:solidFill>
            <a:custDash>
              <a:ds d="3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4"/>
          <p:cNvSpPr/>
          <p:nvPr/>
        </p:nvSpPr>
        <p:spPr>
          <a:xfrm rot="13709400">
            <a:off x="3694680" y="3639960"/>
            <a:ext cx="195840" cy="195840"/>
          </a:xfrm>
          <a:prstGeom prst="ellipse">
            <a:avLst/>
          </a:prstGeom>
          <a:solidFill>
            <a:srgbClr val="729fcf">
              <a:alpha val="55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5"/>
          <p:cNvSpPr/>
          <p:nvPr/>
        </p:nvSpPr>
        <p:spPr>
          <a:xfrm>
            <a:off x="6289560" y="4770000"/>
            <a:ext cx="251100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2" name="CustomShape 36"/>
          <p:cNvSpPr/>
          <p:nvPr/>
        </p:nvSpPr>
        <p:spPr>
          <a:xfrm>
            <a:off x="3218400" y="2287080"/>
            <a:ext cx="2287080" cy="56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inverse 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43" name="Line 37"/>
          <p:cNvSpPr/>
          <p:nvPr/>
        </p:nvSpPr>
        <p:spPr>
          <a:xfrm flipH="1" flipV="1">
            <a:off x="2565000" y="2613600"/>
            <a:ext cx="86040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8"/>
          <p:cNvSpPr/>
          <p:nvPr/>
        </p:nvSpPr>
        <p:spPr>
          <a:xfrm rot="13709400">
            <a:off x="2896920" y="3051000"/>
            <a:ext cx="195840" cy="19584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1617480" y="536760"/>
            <a:ext cx="8233560" cy="57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3800" spc="-1" strike="noStrike">
                <a:solidFill>
                  <a:srgbClr val="000000"/>
                </a:solidFill>
                <a:latin typeface="Arial"/>
                <a:ea typeface="Arial"/>
              </a:rPr>
              <a:t>Single_crystal as polycrystal</a:t>
            </a:r>
            <a:endParaRPr b="0" lang="en-GB" sz="38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3290400" y="3398040"/>
            <a:ext cx="1829520" cy="1829160"/>
          </a:xfrm>
          <a:prstGeom prst="rect">
            <a:avLst/>
          </a:prstGeom>
          <a:noFill/>
          <a:ln w="255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4"/>
          <p:cNvSpPr/>
          <p:nvPr/>
        </p:nvSpPr>
        <p:spPr>
          <a:xfrm>
            <a:off x="355176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5"/>
          <p:cNvSpPr/>
          <p:nvPr/>
        </p:nvSpPr>
        <p:spPr>
          <a:xfrm>
            <a:off x="374796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6"/>
          <p:cNvSpPr/>
          <p:nvPr/>
        </p:nvSpPr>
        <p:spPr>
          <a:xfrm>
            <a:off x="3944160" y="348264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7"/>
          <p:cNvSpPr/>
          <p:nvPr/>
        </p:nvSpPr>
        <p:spPr>
          <a:xfrm>
            <a:off x="414000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8"/>
          <p:cNvSpPr/>
          <p:nvPr/>
        </p:nvSpPr>
        <p:spPr>
          <a:xfrm>
            <a:off x="433620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9"/>
          <p:cNvSpPr/>
          <p:nvPr/>
        </p:nvSpPr>
        <p:spPr>
          <a:xfrm>
            <a:off x="4532040" y="3502440"/>
            <a:ext cx="0" cy="165960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Line 10"/>
          <p:cNvSpPr/>
          <p:nvPr/>
        </p:nvSpPr>
        <p:spPr>
          <a:xfrm>
            <a:off x="4728240" y="348912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11"/>
          <p:cNvSpPr/>
          <p:nvPr/>
        </p:nvSpPr>
        <p:spPr>
          <a:xfrm>
            <a:off x="4924080" y="3495600"/>
            <a:ext cx="0" cy="165996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12"/>
          <p:cNvSpPr/>
          <p:nvPr/>
        </p:nvSpPr>
        <p:spPr>
          <a:xfrm flipH="1">
            <a:off x="3368880" y="348912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13"/>
          <p:cNvSpPr/>
          <p:nvPr/>
        </p:nvSpPr>
        <p:spPr>
          <a:xfrm flipH="1">
            <a:off x="3362400" y="368532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Line 14"/>
          <p:cNvSpPr/>
          <p:nvPr/>
        </p:nvSpPr>
        <p:spPr>
          <a:xfrm flipH="1">
            <a:off x="3375360" y="38811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15"/>
          <p:cNvSpPr/>
          <p:nvPr/>
        </p:nvSpPr>
        <p:spPr>
          <a:xfrm flipH="1">
            <a:off x="3368880" y="407736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16"/>
          <p:cNvSpPr/>
          <p:nvPr/>
        </p:nvSpPr>
        <p:spPr>
          <a:xfrm flipH="1">
            <a:off x="3362400" y="42732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17"/>
          <p:cNvSpPr/>
          <p:nvPr/>
        </p:nvSpPr>
        <p:spPr>
          <a:xfrm flipH="1">
            <a:off x="3355920" y="446940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18"/>
          <p:cNvSpPr/>
          <p:nvPr/>
        </p:nvSpPr>
        <p:spPr>
          <a:xfrm flipH="1">
            <a:off x="3368880" y="466560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Line 19"/>
          <p:cNvSpPr/>
          <p:nvPr/>
        </p:nvSpPr>
        <p:spPr>
          <a:xfrm flipH="1">
            <a:off x="3362400" y="4861440"/>
            <a:ext cx="165996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20"/>
          <p:cNvSpPr/>
          <p:nvPr/>
        </p:nvSpPr>
        <p:spPr>
          <a:xfrm flipH="1">
            <a:off x="3368880" y="5057640"/>
            <a:ext cx="1660320" cy="0"/>
          </a:xfrm>
          <a:prstGeom prst="line">
            <a:avLst/>
          </a:prstGeom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1"/>
          <p:cNvSpPr/>
          <p:nvPr/>
        </p:nvSpPr>
        <p:spPr>
          <a:xfrm>
            <a:off x="4140360" y="4273560"/>
            <a:ext cx="195840" cy="195840"/>
          </a:xfrm>
          <a:prstGeom prst="rect">
            <a:avLst/>
          </a:prstGeom>
          <a:solidFill>
            <a:srgbClr val="bf0041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2"/>
          <p:cNvSpPr/>
          <p:nvPr/>
        </p:nvSpPr>
        <p:spPr>
          <a:xfrm>
            <a:off x="1584720" y="5305320"/>
            <a:ext cx="2287080" cy="324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7" name="CustomShape 23"/>
          <p:cNvSpPr/>
          <p:nvPr/>
        </p:nvSpPr>
        <p:spPr>
          <a:xfrm>
            <a:off x="6617160" y="2417760"/>
            <a:ext cx="1764360" cy="1698480"/>
          </a:xfrm>
          <a:prstGeom prst="rect">
            <a:avLst/>
          </a:prstGeom>
          <a:solidFill>
            <a:srgbClr val="bf0041">
              <a:alpha val="50000"/>
            </a:srgbClr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Line 24"/>
          <p:cNvSpPr/>
          <p:nvPr/>
        </p:nvSpPr>
        <p:spPr>
          <a:xfrm>
            <a:off x="5571360" y="3267000"/>
            <a:ext cx="1699200" cy="326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25"/>
          <p:cNvSpPr/>
          <p:nvPr/>
        </p:nvSpPr>
        <p:spPr>
          <a:xfrm flipH="1">
            <a:off x="7270560" y="3071160"/>
            <a:ext cx="522720" cy="52272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26"/>
          <p:cNvSpPr/>
          <p:nvPr/>
        </p:nvSpPr>
        <p:spPr>
          <a:xfrm>
            <a:off x="6682320" y="2025360"/>
            <a:ext cx="1045800" cy="1045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7"/>
          <p:cNvSpPr/>
          <p:nvPr/>
        </p:nvSpPr>
        <p:spPr>
          <a:xfrm>
            <a:off x="7140240" y="346320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8"/>
          <p:cNvSpPr/>
          <p:nvPr/>
        </p:nvSpPr>
        <p:spPr>
          <a:xfrm>
            <a:off x="7662960" y="2940480"/>
            <a:ext cx="26100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bf00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9"/>
          <p:cNvSpPr/>
          <p:nvPr/>
        </p:nvSpPr>
        <p:spPr>
          <a:xfrm>
            <a:off x="6289560" y="4770000"/>
            <a:ext cx="251100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Scattering events happen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in the crystal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exits.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4" name="CustomShape 30"/>
          <p:cNvSpPr/>
          <p:nvPr/>
        </p:nvSpPr>
        <p:spPr>
          <a:xfrm>
            <a:off x="3218400" y="2287080"/>
            <a:ext cx="2287080" cy="56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Apply inverse  translation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5" name="Line 31"/>
          <p:cNvSpPr/>
          <p:nvPr/>
        </p:nvSpPr>
        <p:spPr>
          <a:xfrm flipH="1" flipV="1">
            <a:off x="3425400" y="3684600"/>
            <a:ext cx="860760" cy="1071000"/>
          </a:xfrm>
          <a:prstGeom prst="line">
            <a:avLst/>
          </a:prstGeom>
          <a:ln w="12600">
            <a:solidFill>
              <a:srgbClr val="2a6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32"/>
          <p:cNvSpPr/>
          <p:nvPr/>
        </p:nvSpPr>
        <p:spPr>
          <a:xfrm rot="13709400">
            <a:off x="3715920" y="4076280"/>
            <a:ext cx="195840" cy="195840"/>
          </a:xfrm>
          <a:prstGeom prst="ellipse">
            <a:avLst/>
          </a:prstGeom>
          <a:solidFill>
            <a:srgbClr val="729fcf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33"/>
          <p:cNvSpPr/>
          <p:nvPr/>
        </p:nvSpPr>
        <p:spPr>
          <a:xfrm>
            <a:off x="3369240" y="3489480"/>
            <a:ext cx="182520" cy="195120"/>
          </a:xfrm>
          <a:prstGeom prst="rect">
            <a:avLst/>
          </a:prstGeom>
          <a:solidFill>
            <a:srgbClr val="ffa6a6"/>
          </a:solidFill>
          <a:ln w="324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4"/>
          <p:cNvSpPr/>
          <p:nvPr/>
        </p:nvSpPr>
        <p:spPr>
          <a:xfrm>
            <a:off x="1911600" y="3006000"/>
            <a:ext cx="1348920" cy="811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>
            <a:spAutoFit/>
          </a:bodyPr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Neutron may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enter a new </a:t>
            </a:r>
            <a:br/>
            <a:r>
              <a:rPr b="0" lang="en-GB" sz="1600" spc="-1" strike="noStrike">
                <a:solidFill>
                  <a:srgbClr val="000000"/>
                </a:solidFill>
                <a:latin typeface="Arial"/>
                <a:ea typeface="Arial"/>
              </a:rPr>
              <a:t>subcrystal...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2019-03-22T15:28:18Z</dcterms:modified>
  <cp:revision>5</cp:revision>
  <dc:subject/>
  <dc:title/>
</cp:coreProperties>
</file>